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Override1.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57" r:id="rId3"/>
    <p:sldId id="323"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28" r:id="rId54"/>
    <p:sldId id="311" r:id="rId55"/>
    <p:sldId id="312" r:id="rId56"/>
    <p:sldId id="313" r:id="rId57"/>
    <p:sldId id="314" r:id="rId58"/>
    <p:sldId id="315" r:id="rId59"/>
    <p:sldId id="316" r:id="rId60"/>
    <p:sldId id="317" r:id="rId61"/>
    <p:sldId id="318" r:id="rId62"/>
    <p:sldId id="319" r:id="rId63"/>
    <p:sldId id="324" r:id="rId64"/>
    <p:sldId id="325" r:id="rId65"/>
    <p:sldId id="326" r:id="rId66"/>
    <p:sldId id="327" r:id="rId67"/>
    <p:sldId id="320" r:id="rId68"/>
    <p:sldId id="321" r:id="rId69"/>
    <p:sldId id="322" r:id="rId70"/>
  </p:sldIdLst>
  <p:sldSz cx="10080625" cy="7559675"/>
  <p:notesSz cx="7772400" cy="10058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381">
          <p15:clr>
            <a:srgbClr val="A4A3A4"/>
          </p15:clr>
        </p15:guide>
        <p15:guide id="2" pos="3175">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49" autoAdjust="0"/>
    <p:restoredTop sz="94563" autoAdjust="0"/>
  </p:normalViewPr>
  <p:slideViewPr>
    <p:cSldViewPr>
      <p:cViewPr varScale="1">
        <p:scale>
          <a:sx n="65" d="100"/>
          <a:sy n="65" d="100"/>
        </p:scale>
        <p:origin x="1182" y="60"/>
      </p:cViewPr>
      <p:guideLst>
        <p:guide orient="horz" pos="2381"/>
        <p:guide pos="3175"/>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504000" y="301320"/>
            <a:ext cx="9071640" cy="1262160"/>
          </a:xfrm>
          <a:prstGeom prst="rect">
            <a:avLst/>
          </a:prstGeom>
        </p:spPr>
        <p:txBody>
          <a:bodyPr lIns="0" tIns="0" rIns="0" bIns="0" anchor="ctr"/>
          <a:lstStyle/>
          <a:p>
            <a:pPr algn="ctr"/>
            <a:endParaRPr/>
          </a:p>
        </p:txBody>
      </p:sp>
      <p:sp>
        <p:nvSpPr>
          <p:cNvPr id="27" name="PlaceHolder 2"/>
          <p:cNvSpPr>
            <a:spLocks noGrp="1"/>
          </p:cNvSpPr>
          <p:nvPr>
            <p:ph type="body"/>
          </p:nvPr>
        </p:nvSpPr>
        <p:spPr>
          <a:xfrm>
            <a:off x="504000" y="1769040"/>
            <a:ext cx="8870040" cy="2091240"/>
          </a:xfrm>
          <a:prstGeom prst="rect">
            <a:avLst/>
          </a:prstGeom>
        </p:spPr>
        <p:txBody>
          <a:bodyPr lIns="0" tIns="0" rIns="0" bIns="0"/>
          <a:lstStyle/>
          <a:p>
            <a:endParaRPr/>
          </a:p>
        </p:txBody>
      </p:sp>
      <p:sp>
        <p:nvSpPr>
          <p:cNvPr id="28" name="PlaceHolder 3"/>
          <p:cNvSpPr>
            <a:spLocks noGrp="1"/>
          </p:cNvSpPr>
          <p:nvPr>
            <p:ph type="body"/>
          </p:nvPr>
        </p:nvSpPr>
        <p:spPr>
          <a:xfrm>
            <a:off x="504000" y="4059360"/>
            <a:ext cx="8870040" cy="2091240"/>
          </a:xfrm>
          <a:prstGeom prst="rect">
            <a:avLst/>
          </a:prstGeom>
        </p:spPr>
        <p:txBody>
          <a:bodyPr lIns="0" tIns="0" rIns="0" bIns="0"/>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504000" y="301320"/>
            <a:ext cx="9071640" cy="1262160"/>
          </a:xfrm>
          <a:prstGeom prst="rect">
            <a:avLst/>
          </a:prstGeom>
        </p:spPr>
        <p:txBody>
          <a:bodyPr lIns="0" tIns="0" rIns="0" bIns="0" anchor="ctr"/>
          <a:lstStyle/>
          <a:p>
            <a:pPr algn="ctr"/>
            <a:endParaRPr/>
          </a:p>
        </p:txBody>
      </p:sp>
      <p:sp>
        <p:nvSpPr>
          <p:cNvPr id="30" name="PlaceHolder 2"/>
          <p:cNvSpPr>
            <a:spLocks noGrp="1"/>
          </p:cNvSpPr>
          <p:nvPr>
            <p:ph type="body"/>
          </p:nvPr>
        </p:nvSpPr>
        <p:spPr>
          <a:xfrm>
            <a:off x="504000" y="1769040"/>
            <a:ext cx="4328280" cy="2091240"/>
          </a:xfrm>
          <a:prstGeom prst="rect">
            <a:avLst/>
          </a:prstGeom>
        </p:spPr>
        <p:txBody>
          <a:bodyPr lIns="0" tIns="0" rIns="0" bIns="0"/>
          <a:lstStyle/>
          <a:p>
            <a:endParaRPr/>
          </a:p>
        </p:txBody>
      </p:sp>
      <p:sp>
        <p:nvSpPr>
          <p:cNvPr id="31" name="PlaceHolder 3"/>
          <p:cNvSpPr>
            <a:spLocks noGrp="1"/>
          </p:cNvSpPr>
          <p:nvPr>
            <p:ph type="body"/>
          </p:nvPr>
        </p:nvSpPr>
        <p:spPr>
          <a:xfrm>
            <a:off x="5049000" y="1769040"/>
            <a:ext cx="4328280" cy="2091240"/>
          </a:xfrm>
          <a:prstGeom prst="rect">
            <a:avLst/>
          </a:prstGeom>
        </p:spPr>
        <p:txBody>
          <a:bodyPr lIns="0" tIns="0" rIns="0" bIns="0"/>
          <a:lstStyle/>
          <a:p>
            <a:endParaRPr/>
          </a:p>
        </p:txBody>
      </p:sp>
      <p:sp>
        <p:nvSpPr>
          <p:cNvPr id="32" name="PlaceHolder 4"/>
          <p:cNvSpPr>
            <a:spLocks noGrp="1"/>
          </p:cNvSpPr>
          <p:nvPr>
            <p:ph type="body"/>
          </p:nvPr>
        </p:nvSpPr>
        <p:spPr>
          <a:xfrm>
            <a:off x="5049000" y="4059360"/>
            <a:ext cx="4328280" cy="2091240"/>
          </a:xfrm>
          <a:prstGeom prst="rect">
            <a:avLst/>
          </a:prstGeom>
        </p:spPr>
        <p:txBody>
          <a:bodyPr lIns="0" tIns="0" rIns="0" bIns="0"/>
          <a:lstStyle/>
          <a:p>
            <a:endParaRPr/>
          </a:p>
        </p:txBody>
      </p:sp>
      <p:sp>
        <p:nvSpPr>
          <p:cNvPr id="33" name="PlaceHolder 5"/>
          <p:cNvSpPr>
            <a:spLocks noGrp="1"/>
          </p:cNvSpPr>
          <p:nvPr>
            <p:ph type="body"/>
          </p:nvPr>
        </p:nvSpPr>
        <p:spPr>
          <a:xfrm>
            <a:off x="504000" y="4059360"/>
            <a:ext cx="4328280" cy="2091240"/>
          </a:xfrm>
          <a:prstGeom prst="rect">
            <a:avLst/>
          </a:prstGeom>
        </p:spPr>
        <p:txBody>
          <a:bodyPr lIns="0" tIns="0" rIns="0" bIns="0"/>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504000" y="301320"/>
            <a:ext cx="9071640" cy="1262160"/>
          </a:xfrm>
          <a:prstGeom prst="rect">
            <a:avLst/>
          </a:prstGeom>
        </p:spPr>
        <p:txBody>
          <a:bodyPr lIns="0" tIns="0" rIns="0" bIns="0" anchor="ctr"/>
          <a:lstStyle/>
          <a:p>
            <a:pPr algn="ctr"/>
            <a:endParaRPr/>
          </a:p>
        </p:txBody>
      </p:sp>
      <p:sp>
        <p:nvSpPr>
          <p:cNvPr id="35" name="PlaceHolder 2"/>
          <p:cNvSpPr>
            <a:spLocks noGrp="1"/>
          </p:cNvSpPr>
          <p:nvPr>
            <p:ph type="body"/>
          </p:nvPr>
        </p:nvSpPr>
        <p:spPr>
          <a:xfrm>
            <a:off x="504000" y="1769040"/>
            <a:ext cx="8870040" cy="4384800"/>
          </a:xfrm>
          <a:prstGeom prst="rect">
            <a:avLst/>
          </a:prstGeom>
        </p:spPr>
        <p:txBody>
          <a:bodyPr lIns="0" tIns="0" rIns="0" bIns="0"/>
          <a:lstStyle/>
          <a:p>
            <a:endParaRPr/>
          </a:p>
        </p:txBody>
      </p:sp>
      <p:sp>
        <p:nvSpPr>
          <p:cNvPr id="36" name="PlaceHolder 3"/>
          <p:cNvSpPr>
            <a:spLocks noGrp="1"/>
          </p:cNvSpPr>
          <p:nvPr>
            <p:ph type="body"/>
          </p:nvPr>
        </p:nvSpPr>
        <p:spPr>
          <a:xfrm>
            <a:off x="504000" y="1769040"/>
            <a:ext cx="8870040" cy="4384800"/>
          </a:xfrm>
          <a:prstGeom prst="rect">
            <a:avLst/>
          </a:prstGeom>
        </p:spPr>
        <p:txBody>
          <a:bodyPr lIns="0" tIns="0" rIns="0" bIns="0"/>
          <a:lstStyle/>
          <a:p>
            <a:endParaRPr/>
          </a:p>
        </p:txBody>
      </p:sp>
      <p:pic>
        <p:nvPicPr>
          <p:cNvPr id="37" name="Picture 36"/>
          <p:cNvPicPr/>
          <p:nvPr/>
        </p:nvPicPr>
        <p:blipFill>
          <a:blip r:embed="rId2"/>
          <a:stretch/>
        </p:blipFill>
        <p:spPr>
          <a:xfrm>
            <a:off x="2190960" y="1769040"/>
            <a:ext cx="5495400" cy="4384800"/>
          </a:xfrm>
          <a:prstGeom prst="rect">
            <a:avLst/>
          </a:prstGeom>
          <a:ln>
            <a:noFill/>
          </a:ln>
        </p:spPr>
      </p:pic>
      <p:pic>
        <p:nvPicPr>
          <p:cNvPr id="38" name="Picture 37"/>
          <p:cNvPicPr/>
          <p:nvPr/>
        </p:nvPicPr>
        <p:blipFill>
          <a:blip r:embed="rId2"/>
          <a:stretch/>
        </p:blipFill>
        <p:spPr>
          <a:xfrm>
            <a:off x="2190960" y="1769040"/>
            <a:ext cx="5495400" cy="4384800"/>
          </a:xfrm>
          <a:prstGeom prst="rect">
            <a:avLst/>
          </a:prstGeom>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504000" y="301320"/>
            <a:ext cx="9071640" cy="1262160"/>
          </a:xfrm>
          <a:prstGeom prst="rect">
            <a:avLst/>
          </a:prstGeom>
        </p:spPr>
        <p:txBody>
          <a:bodyPr lIns="0" tIns="0" rIns="0" bIns="0" anchor="ctr"/>
          <a:lstStyle/>
          <a:p>
            <a:pPr algn="ctr"/>
            <a:endParaRPr/>
          </a:p>
        </p:txBody>
      </p:sp>
      <p:sp>
        <p:nvSpPr>
          <p:cNvPr id="6" name="PlaceHolder 2"/>
          <p:cNvSpPr>
            <a:spLocks noGrp="1"/>
          </p:cNvSpPr>
          <p:nvPr>
            <p:ph type="subTitle"/>
          </p:nvPr>
        </p:nvSpPr>
        <p:spPr>
          <a:xfrm>
            <a:off x="504000" y="1769040"/>
            <a:ext cx="8870040" cy="4384800"/>
          </a:xfrm>
          <a:prstGeom prst="rect">
            <a:avLst/>
          </a:prstGeom>
        </p:spPr>
        <p:txBody>
          <a:bodyPr lIns="0" tIns="0" rIns="0" bIns="0" anchor="ctr"/>
          <a:lstStyle/>
          <a:p>
            <a:pPr algn="ct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504000" y="301320"/>
            <a:ext cx="9071640" cy="1262160"/>
          </a:xfrm>
          <a:prstGeom prst="rect">
            <a:avLst/>
          </a:prstGeom>
        </p:spPr>
        <p:txBody>
          <a:bodyPr lIns="0" tIns="0" rIns="0" bIns="0" anchor="ctr"/>
          <a:lstStyle/>
          <a:p>
            <a:pPr algn="ctr"/>
            <a:endParaRPr/>
          </a:p>
        </p:txBody>
      </p:sp>
      <p:sp>
        <p:nvSpPr>
          <p:cNvPr id="8" name="PlaceHolder 2"/>
          <p:cNvSpPr>
            <a:spLocks noGrp="1"/>
          </p:cNvSpPr>
          <p:nvPr>
            <p:ph type="body"/>
          </p:nvPr>
        </p:nvSpPr>
        <p:spPr>
          <a:xfrm>
            <a:off x="504000" y="1769040"/>
            <a:ext cx="8870040" cy="4384800"/>
          </a:xfrm>
          <a:prstGeom prst="rect">
            <a:avLst/>
          </a:prstGeom>
        </p:spPr>
        <p:txBody>
          <a:bodyPr lIns="0" tIns="0" rIns="0" bIns="0"/>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504000" y="301320"/>
            <a:ext cx="9071640" cy="1262160"/>
          </a:xfrm>
          <a:prstGeom prst="rect">
            <a:avLst/>
          </a:prstGeom>
        </p:spPr>
        <p:txBody>
          <a:bodyPr lIns="0" tIns="0" rIns="0" bIns="0" anchor="ctr"/>
          <a:lstStyle/>
          <a:p>
            <a:pPr algn="ctr"/>
            <a:endParaRPr/>
          </a:p>
        </p:txBody>
      </p:sp>
      <p:sp>
        <p:nvSpPr>
          <p:cNvPr id="10" name="PlaceHolder 2"/>
          <p:cNvSpPr>
            <a:spLocks noGrp="1"/>
          </p:cNvSpPr>
          <p:nvPr>
            <p:ph type="body"/>
          </p:nvPr>
        </p:nvSpPr>
        <p:spPr>
          <a:xfrm>
            <a:off x="504000" y="1769040"/>
            <a:ext cx="4328280" cy="4384800"/>
          </a:xfrm>
          <a:prstGeom prst="rect">
            <a:avLst/>
          </a:prstGeom>
        </p:spPr>
        <p:txBody>
          <a:bodyPr lIns="0" tIns="0" rIns="0" bIns="0"/>
          <a:lstStyle/>
          <a:p>
            <a:endParaRPr/>
          </a:p>
        </p:txBody>
      </p:sp>
      <p:sp>
        <p:nvSpPr>
          <p:cNvPr id="11" name="PlaceHolder 3"/>
          <p:cNvSpPr>
            <a:spLocks noGrp="1"/>
          </p:cNvSpPr>
          <p:nvPr>
            <p:ph type="body"/>
          </p:nvPr>
        </p:nvSpPr>
        <p:spPr>
          <a:xfrm>
            <a:off x="5049000" y="1769040"/>
            <a:ext cx="4328280" cy="4384800"/>
          </a:xfrm>
          <a:prstGeom prst="rect">
            <a:avLst/>
          </a:prstGeom>
        </p:spPr>
        <p:txBody>
          <a:bodyPr lIns="0" tIns="0" rIns="0" bIns="0"/>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504000" y="301320"/>
            <a:ext cx="9071640" cy="1262160"/>
          </a:xfrm>
          <a:prstGeom prst="rect">
            <a:avLst/>
          </a:prstGeom>
        </p:spPr>
        <p:txBody>
          <a:bodyPr lIns="0" tIns="0" rIns="0" bIns="0" anchor="ctr"/>
          <a:lstStyle/>
          <a:p>
            <a:pPr algn="ct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504000" y="301320"/>
            <a:ext cx="9071640" cy="5851800"/>
          </a:xfrm>
          <a:prstGeom prst="rect">
            <a:avLst/>
          </a:prstGeom>
        </p:spPr>
        <p:txBody>
          <a:bodyPr lIns="0" tIns="0" rIns="0" bIns="0" anchor="ctr"/>
          <a:lstStyle/>
          <a:p>
            <a:pPr algn="ct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504000" y="301320"/>
            <a:ext cx="9071640" cy="1262160"/>
          </a:xfrm>
          <a:prstGeom prst="rect">
            <a:avLst/>
          </a:prstGeom>
        </p:spPr>
        <p:txBody>
          <a:bodyPr lIns="0" tIns="0" rIns="0" bIns="0" anchor="ctr"/>
          <a:lstStyle/>
          <a:p>
            <a:pPr algn="ctr"/>
            <a:endParaRPr/>
          </a:p>
        </p:txBody>
      </p:sp>
      <p:sp>
        <p:nvSpPr>
          <p:cNvPr id="15" name="PlaceHolder 2"/>
          <p:cNvSpPr>
            <a:spLocks noGrp="1"/>
          </p:cNvSpPr>
          <p:nvPr>
            <p:ph type="body"/>
          </p:nvPr>
        </p:nvSpPr>
        <p:spPr>
          <a:xfrm>
            <a:off x="504000" y="1769040"/>
            <a:ext cx="4328280" cy="2091240"/>
          </a:xfrm>
          <a:prstGeom prst="rect">
            <a:avLst/>
          </a:prstGeom>
        </p:spPr>
        <p:txBody>
          <a:bodyPr lIns="0" tIns="0" rIns="0" bIns="0"/>
          <a:lstStyle/>
          <a:p>
            <a:endParaRPr/>
          </a:p>
        </p:txBody>
      </p:sp>
      <p:sp>
        <p:nvSpPr>
          <p:cNvPr id="16" name="PlaceHolder 3"/>
          <p:cNvSpPr>
            <a:spLocks noGrp="1"/>
          </p:cNvSpPr>
          <p:nvPr>
            <p:ph type="body"/>
          </p:nvPr>
        </p:nvSpPr>
        <p:spPr>
          <a:xfrm>
            <a:off x="504000" y="4059360"/>
            <a:ext cx="4328280" cy="2091240"/>
          </a:xfrm>
          <a:prstGeom prst="rect">
            <a:avLst/>
          </a:prstGeom>
        </p:spPr>
        <p:txBody>
          <a:bodyPr lIns="0" tIns="0" rIns="0" bIns="0"/>
          <a:lstStyle/>
          <a:p>
            <a:endParaRPr/>
          </a:p>
        </p:txBody>
      </p:sp>
      <p:sp>
        <p:nvSpPr>
          <p:cNvPr id="17" name="PlaceHolder 4"/>
          <p:cNvSpPr>
            <a:spLocks noGrp="1"/>
          </p:cNvSpPr>
          <p:nvPr>
            <p:ph type="body"/>
          </p:nvPr>
        </p:nvSpPr>
        <p:spPr>
          <a:xfrm>
            <a:off x="5049000" y="1769040"/>
            <a:ext cx="4328280" cy="4384800"/>
          </a:xfrm>
          <a:prstGeom prst="rect">
            <a:avLst/>
          </a:prstGeom>
        </p:spPr>
        <p:txBody>
          <a:bodyPr lIns="0" tIns="0" rIns="0" bIns="0"/>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504000" y="301320"/>
            <a:ext cx="9071640" cy="1262160"/>
          </a:xfrm>
          <a:prstGeom prst="rect">
            <a:avLst/>
          </a:prstGeom>
        </p:spPr>
        <p:txBody>
          <a:bodyPr lIns="0" tIns="0" rIns="0" bIns="0" anchor="ctr"/>
          <a:lstStyle/>
          <a:p>
            <a:pPr algn="ctr"/>
            <a:endParaRPr/>
          </a:p>
        </p:txBody>
      </p:sp>
      <p:sp>
        <p:nvSpPr>
          <p:cNvPr id="19" name="PlaceHolder 2"/>
          <p:cNvSpPr>
            <a:spLocks noGrp="1"/>
          </p:cNvSpPr>
          <p:nvPr>
            <p:ph type="body"/>
          </p:nvPr>
        </p:nvSpPr>
        <p:spPr>
          <a:xfrm>
            <a:off x="504000" y="1769040"/>
            <a:ext cx="4328280" cy="4384800"/>
          </a:xfrm>
          <a:prstGeom prst="rect">
            <a:avLst/>
          </a:prstGeom>
        </p:spPr>
        <p:txBody>
          <a:bodyPr lIns="0" tIns="0" rIns="0" bIns="0"/>
          <a:lstStyle/>
          <a:p>
            <a:endParaRPr/>
          </a:p>
        </p:txBody>
      </p:sp>
      <p:sp>
        <p:nvSpPr>
          <p:cNvPr id="20" name="PlaceHolder 3"/>
          <p:cNvSpPr>
            <a:spLocks noGrp="1"/>
          </p:cNvSpPr>
          <p:nvPr>
            <p:ph type="body"/>
          </p:nvPr>
        </p:nvSpPr>
        <p:spPr>
          <a:xfrm>
            <a:off x="5049000" y="1769040"/>
            <a:ext cx="4328280" cy="2091240"/>
          </a:xfrm>
          <a:prstGeom prst="rect">
            <a:avLst/>
          </a:prstGeom>
        </p:spPr>
        <p:txBody>
          <a:bodyPr lIns="0" tIns="0" rIns="0" bIns="0"/>
          <a:lstStyle/>
          <a:p>
            <a:endParaRPr/>
          </a:p>
        </p:txBody>
      </p:sp>
      <p:sp>
        <p:nvSpPr>
          <p:cNvPr id="21" name="PlaceHolder 4"/>
          <p:cNvSpPr>
            <a:spLocks noGrp="1"/>
          </p:cNvSpPr>
          <p:nvPr>
            <p:ph type="body"/>
          </p:nvPr>
        </p:nvSpPr>
        <p:spPr>
          <a:xfrm>
            <a:off x="5049000" y="4059360"/>
            <a:ext cx="4328280" cy="2091240"/>
          </a:xfrm>
          <a:prstGeom prst="rect">
            <a:avLst/>
          </a:prstGeom>
        </p:spPr>
        <p:txBody>
          <a:bodyPr lIns="0" tIns="0" rIns="0" bIns="0"/>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504000" y="301320"/>
            <a:ext cx="9071640" cy="1262160"/>
          </a:xfrm>
          <a:prstGeom prst="rect">
            <a:avLst/>
          </a:prstGeom>
        </p:spPr>
        <p:txBody>
          <a:bodyPr lIns="0" tIns="0" rIns="0" bIns="0" anchor="ctr"/>
          <a:lstStyle/>
          <a:p>
            <a:pPr algn="ctr"/>
            <a:endParaRPr/>
          </a:p>
        </p:txBody>
      </p:sp>
      <p:sp>
        <p:nvSpPr>
          <p:cNvPr id="23" name="PlaceHolder 2"/>
          <p:cNvSpPr>
            <a:spLocks noGrp="1"/>
          </p:cNvSpPr>
          <p:nvPr>
            <p:ph type="body"/>
          </p:nvPr>
        </p:nvSpPr>
        <p:spPr>
          <a:xfrm>
            <a:off x="504000" y="1769040"/>
            <a:ext cx="4328280" cy="2091240"/>
          </a:xfrm>
          <a:prstGeom prst="rect">
            <a:avLst/>
          </a:prstGeom>
        </p:spPr>
        <p:txBody>
          <a:bodyPr lIns="0" tIns="0" rIns="0" bIns="0"/>
          <a:lstStyle/>
          <a:p>
            <a:endParaRPr/>
          </a:p>
        </p:txBody>
      </p:sp>
      <p:sp>
        <p:nvSpPr>
          <p:cNvPr id="24" name="PlaceHolder 3"/>
          <p:cNvSpPr>
            <a:spLocks noGrp="1"/>
          </p:cNvSpPr>
          <p:nvPr>
            <p:ph type="body"/>
          </p:nvPr>
        </p:nvSpPr>
        <p:spPr>
          <a:xfrm>
            <a:off x="5049000" y="1769040"/>
            <a:ext cx="4328280" cy="2091240"/>
          </a:xfrm>
          <a:prstGeom prst="rect">
            <a:avLst/>
          </a:prstGeom>
        </p:spPr>
        <p:txBody>
          <a:bodyPr lIns="0" tIns="0" rIns="0" bIns="0"/>
          <a:lstStyle/>
          <a:p>
            <a:endParaRPr/>
          </a:p>
        </p:txBody>
      </p:sp>
      <p:sp>
        <p:nvSpPr>
          <p:cNvPr id="25" name="PlaceHolder 4"/>
          <p:cNvSpPr>
            <a:spLocks noGrp="1"/>
          </p:cNvSpPr>
          <p:nvPr>
            <p:ph type="body"/>
          </p:nvPr>
        </p:nvSpPr>
        <p:spPr>
          <a:xfrm>
            <a:off x="504000" y="4059360"/>
            <a:ext cx="8870040" cy="2091240"/>
          </a:xfrm>
          <a:prstGeom prst="rect">
            <a:avLst/>
          </a:prstGeom>
        </p:spPr>
        <p:txBody>
          <a:bodyPr lIns="0" tIns="0" rIns="0" bIns="0"/>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PlaceHolder 1"/>
          <p:cNvSpPr>
            <a:spLocks noGrp="1"/>
          </p:cNvSpPr>
          <p:nvPr>
            <p:ph type="title"/>
          </p:nvPr>
        </p:nvSpPr>
        <p:spPr>
          <a:xfrm>
            <a:off x="504000" y="301320"/>
            <a:ext cx="9071640" cy="1262160"/>
          </a:xfrm>
          <a:prstGeom prst="rect">
            <a:avLst/>
          </a:prstGeom>
        </p:spPr>
        <p:txBody>
          <a:bodyPr lIns="0" tIns="0" rIns="0" bIns="0" anchor="ctr"/>
          <a:lstStyle/>
          <a:p>
            <a:pPr algn="ctr"/>
            <a:r>
              <a:rPr lang="en-US" sz="4400">
                <a:latin typeface="Arial"/>
              </a:rPr>
              <a:t>Click to edit the title text format</a:t>
            </a:r>
            <a:endParaRPr/>
          </a:p>
        </p:txBody>
      </p:sp>
      <p:sp>
        <p:nvSpPr>
          <p:cNvPr id="6" name="PlaceHolder 2"/>
          <p:cNvSpPr>
            <a:spLocks noGrp="1"/>
          </p:cNvSpPr>
          <p:nvPr>
            <p:ph type="body"/>
          </p:nvPr>
        </p:nvSpPr>
        <p:spPr>
          <a:xfrm>
            <a:off x="504000" y="1769040"/>
            <a:ext cx="8870040" cy="4384800"/>
          </a:xfrm>
          <a:prstGeom prst="rect">
            <a:avLst/>
          </a:prstGeom>
        </p:spPr>
        <p:txBody>
          <a:bodyPr lIns="0" tIns="0" rIns="0" bIns="0"/>
          <a:lstStyle/>
          <a:p>
            <a:pPr>
              <a:buSzPct val="45000"/>
              <a:buFont typeface="StarSymbol"/>
              <a:buChar char=""/>
            </a:pPr>
            <a:r>
              <a:rPr lang="en-US" sz="3200" dirty="0">
                <a:latin typeface="Arial"/>
              </a:rPr>
              <a:t>Click to edit the outline text format</a:t>
            </a:r>
            <a:endParaRPr dirty="0"/>
          </a:p>
          <a:p>
            <a:pPr lvl="1">
              <a:buSzPct val="75000"/>
              <a:buFont typeface="StarSymbol"/>
              <a:buChar char=""/>
            </a:pPr>
            <a:r>
              <a:rPr lang="en-US" sz="2800" dirty="0">
                <a:latin typeface="Arial"/>
              </a:rPr>
              <a:t>Second Outline Level</a:t>
            </a:r>
            <a:endParaRPr dirty="0"/>
          </a:p>
          <a:p>
            <a:pPr lvl="2">
              <a:buSzPct val="45000"/>
              <a:buFont typeface="StarSymbol"/>
              <a:buChar char=""/>
            </a:pPr>
            <a:r>
              <a:rPr lang="en-US" sz="2400" dirty="0">
                <a:latin typeface="Arial"/>
              </a:rPr>
              <a:t>Third Outline Level</a:t>
            </a:r>
            <a:endParaRPr dirty="0"/>
          </a:p>
          <a:p>
            <a:pPr lvl="3">
              <a:buSzPct val="75000"/>
              <a:buFont typeface="StarSymbol"/>
              <a:buChar char=""/>
            </a:pPr>
            <a:r>
              <a:rPr lang="en-US" sz="2000" dirty="0">
                <a:latin typeface="Arial"/>
              </a:rPr>
              <a:t>Fourth Outline Level</a:t>
            </a:r>
            <a:endParaRPr dirty="0"/>
          </a:p>
          <a:p>
            <a:pPr lvl="4">
              <a:buSzPct val="45000"/>
              <a:buFont typeface="StarSymbol"/>
              <a:buChar char=""/>
            </a:pPr>
            <a:r>
              <a:rPr lang="en-US" sz="2000" dirty="0">
                <a:latin typeface="Arial"/>
              </a:rPr>
              <a:t>Fifth Outline Level</a:t>
            </a:r>
            <a:endParaRPr dirty="0"/>
          </a:p>
          <a:p>
            <a:pPr lvl="5">
              <a:buSzPct val="45000"/>
              <a:buFont typeface="StarSymbol"/>
              <a:buChar char=""/>
            </a:pPr>
            <a:r>
              <a:rPr lang="en-US" sz="2000" dirty="0">
                <a:latin typeface="Arial"/>
              </a:rPr>
              <a:t>Sixth Outline Level</a:t>
            </a:r>
            <a:endParaRPr dirty="0"/>
          </a:p>
          <a:p>
            <a:pPr lvl="6">
              <a:buSzPct val="45000"/>
              <a:buFont typeface="StarSymbol"/>
              <a:buChar char=""/>
            </a:pPr>
            <a:r>
              <a:rPr lang="en-US" sz="2000" dirty="0">
                <a:latin typeface="Arial"/>
              </a:rPr>
              <a:t>Seventh Outline Level</a:t>
            </a:r>
            <a:endParaRPr dirty="0"/>
          </a:p>
        </p:txBody>
      </p:sp>
      <p:sp>
        <p:nvSpPr>
          <p:cNvPr id="2" name="PlaceHolder 3"/>
          <p:cNvSpPr>
            <a:spLocks noGrp="1"/>
          </p:cNvSpPr>
          <p:nvPr>
            <p:ph type="dt"/>
          </p:nvPr>
        </p:nvSpPr>
        <p:spPr>
          <a:xfrm>
            <a:off x="504000" y="6887160"/>
            <a:ext cx="2348280" cy="521280"/>
          </a:xfrm>
          <a:prstGeom prst="rect">
            <a:avLst/>
          </a:prstGeom>
        </p:spPr>
        <p:txBody>
          <a:bodyPr lIns="0" tIns="0" rIns="0" bIns="0"/>
          <a:lstStyle/>
          <a:p>
            <a:r>
              <a:rPr lang="en-US" sz="1400">
                <a:latin typeface="Times New Roman"/>
              </a:rPr>
              <a:t>&lt;date/time&gt;</a:t>
            </a:r>
            <a:endParaRPr/>
          </a:p>
        </p:txBody>
      </p:sp>
      <p:sp>
        <p:nvSpPr>
          <p:cNvPr id="3" name="PlaceHolder 4"/>
          <p:cNvSpPr>
            <a:spLocks noGrp="1"/>
          </p:cNvSpPr>
          <p:nvPr>
            <p:ph type="ftr"/>
          </p:nvPr>
        </p:nvSpPr>
        <p:spPr>
          <a:xfrm>
            <a:off x="3447360" y="6887160"/>
            <a:ext cx="3195000" cy="521280"/>
          </a:xfrm>
          <a:prstGeom prst="rect">
            <a:avLst/>
          </a:prstGeom>
        </p:spPr>
        <p:txBody>
          <a:bodyPr lIns="0" tIns="0" rIns="0" bIns="0"/>
          <a:lstStyle/>
          <a:p>
            <a:pPr algn="ctr"/>
            <a:r>
              <a:rPr lang="en-US" sz="1400">
                <a:latin typeface="Times New Roman"/>
              </a:rPr>
              <a:t>&lt;footer&gt;</a:t>
            </a:r>
            <a:endParaRPr/>
          </a:p>
        </p:txBody>
      </p:sp>
      <p:sp>
        <p:nvSpPr>
          <p:cNvPr id="4" name="PlaceHolder 5"/>
          <p:cNvSpPr>
            <a:spLocks noGrp="1"/>
          </p:cNvSpPr>
          <p:nvPr>
            <p:ph type="sldNum"/>
          </p:nvPr>
        </p:nvSpPr>
        <p:spPr>
          <a:xfrm>
            <a:off x="7227360" y="6887160"/>
            <a:ext cx="2348280" cy="521280"/>
          </a:xfrm>
          <a:prstGeom prst="rect">
            <a:avLst/>
          </a:prstGeom>
        </p:spPr>
        <p:txBody>
          <a:bodyPr lIns="0" tIns="0" rIns="0" bIns="0"/>
          <a:lstStyle/>
          <a:p>
            <a:pPr algn="r"/>
            <a:fld id="{35318FDE-BDD3-4D9F-8632-4DC47CB9B11B}" type="slidenum">
              <a:rPr lang="en-US" sz="1400">
                <a:latin typeface="Times New Roman"/>
              </a:rPr>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p:bodyStyle>
      <a:lvl1pPr>
        <a:spcBef>
          <a:spcPts val="1200"/>
        </a:spcBef>
        <a:defRPr/>
      </a:lvl1pPr>
      <a:lvl2pPr>
        <a:spcBef>
          <a:spcPts val="1200"/>
        </a:spcBef>
        <a:defRPr/>
      </a:lvl2pPr>
      <a:lvl3pPr>
        <a:spcBef>
          <a:spcPts val="1200"/>
        </a:spcBef>
        <a:defRPr/>
      </a:lvl3pPr>
      <a:lvl4pPr>
        <a:spcBef>
          <a:spcPts val="1200"/>
        </a:spcBef>
        <a:defRPr/>
      </a:lvl4pPr>
      <a:lvl5pPr>
        <a:spcBef>
          <a:spcPts val="1200"/>
        </a:spcBef>
        <a:defRPr/>
      </a:lvl5pPr>
      <a:lvl6pPr>
        <a:spcBef>
          <a:spcPts val="1200"/>
        </a:spcBef>
        <a:defRPr/>
      </a:lvl6pPr>
      <a:lvl7pPr>
        <a:spcBef>
          <a:spcPts val="1200"/>
        </a:spcBef>
        <a:defRPr/>
      </a:lvl7pPr>
    </p:bodyStyle>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microsoft.com/office/2007/relationships/media" Target="../media/media4.mp4"/><Relationship Id="rId1" Type="http://schemas.openxmlformats.org/officeDocument/2006/relationships/video" Target="NULL" TargetMode="External"/><Relationship Id="rId4" Type="http://schemas.openxmlformats.org/officeDocument/2006/relationships/image" Target="../media/image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8.gif"/><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microsoft.com/office/2007/relationships/media" Target="../media/media2.wav"/><Relationship Id="rId2" Type="http://schemas.openxmlformats.org/officeDocument/2006/relationships/audio" Target="../media/media1.wav"/><Relationship Id="rId1" Type="http://schemas.microsoft.com/office/2007/relationships/media" Target="../media/media1.wav"/><Relationship Id="rId6" Type="http://schemas.openxmlformats.org/officeDocument/2006/relationships/image" Target="../media/image3.png"/><Relationship Id="rId5" Type="http://schemas.openxmlformats.org/officeDocument/2006/relationships/slideLayout" Target="../slideLayouts/slideLayout3.xml"/><Relationship Id="rId4" Type="http://schemas.openxmlformats.org/officeDocument/2006/relationships/audio" Target="../media/media2.wav"/></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hemeOverride" Target="../theme/themeOverride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extShape 1"/>
          <p:cNvSpPr txBox="1"/>
          <p:nvPr/>
        </p:nvSpPr>
        <p:spPr>
          <a:xfrm>
            <a:off x="504000" y="301320"/>
            <a:ext cx="9071640" cy="1262160"/>
          </a:xfrm>
          <a:prstGeom prst="rect">
            <a:avLst/>
          </a:prstGeom>
          <a:noFill/>
          <a:ln>
            <a:noFill/>
          </a:ln>
        </p:spPr>
        <p:txBody>
          <a:bodyPr lIns="0" tIns="0" rIns="0" bIns="0" anchor="ctr"/>
          <a:lstStyle/>
          <a:p>
            <a:pPr algn="ctr"/>
            <a:r>
              <a:rPr lang="en-US" sz="4400" dirty="0">
                <a:latin typeface="Arial"/>
              </a:rPr>
              <a:t>Week 2: Phonetics I</a:t>
            </a:r>
            <a:endParaRPr dirty="0"/>
          </a:p>
        </p:txBody>
      </p:sp>
      <p:sp>
        <p:nvSpPr>
          <p:cNvPr id="40" name="TextShape 2"/>
          <p:cNvSpPr txBox="1"/>
          <p:nvPr/>
        </p:nvSpPr>
        <p:spPr>
          <a:xfrm>
            <a:off x="399780" y="6370637"/>
            <a:ext cx="9280080" cy="941400"/>
          </a:xfrm>
          <a:prstGeom prst="rect">
            <a:avLst/>
          </a:prstGeom>
          <a:noFill/>
          <a:ln>
            <a:noFill/>
          </a:ln>
        </p:spPr>
        <p:txBody>
          <a:bodyPr lIns="0" tIns="0" rIns="0" bIns="0" anchor="ctr"/>
          <a:lstStyle/>
          <a:p>
            <a:r>
              <a:rPr lang="en-US" sz="3200" dirty="0">
                <a:latin typeface="Arial"/>
              </a:rPr>
              <a:t>Rebecca Starr						EL1101E</a:t>
            </a:r>
            <a:endParaRPr dirty="0"/>
          </a:p>
          <a:p>
            <a:r>
              <a:rPr lang="en-US" sz="3200" dirty="0">
                <a:latin typeface="Arial"/>
              </a:rPr>
              <a:t>23/1/25					     NUS AY2024-25</a:t>
            </a:r>
            <a:endParaRPr dirty="0"/>
          </a:p>
        </p:txBody>
      </p:sp>
      <p:pic>
        <p:nvPicPr>
          <p:cNvPr id="41" name="Picture 40"/>
          <p:cNvPicPr/>
          <p:nvPr/>
        </p:nvPicPr>
        <p:blipFill>
          <a:blip r:embed="rId2"/>
          <a:stretch/>
        </p:blipFill>
        <p:spPr>
          <a:xfrm>
            <a:off x="3017160" y="1696320"/>
            <a:ext cx="3840840" cy="4064400"/>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TextShape 1"/>
          <p:cNvSpPr txBox="1"/>
          <p:nvPr/>
        </p:nvSpPr>
        <p:spPr>
          <a:xfrm>
            <a:off x="504000" y="301320"/>
            <a:ext cx="9071640" cy="1262160"/>
          </a:xfrm>
          <a:prstGeom prst="rect">
            <a:avLst/>
          </a:prstGeom>
          <a:noFill/>
          <a:ln>
            <a:noFill/>
          </a:ln>
        </p:spPr>
        <p:txBody>
          <a:bodyPr lIns="0" tIns="0" rIns="0" bIns="0" anchor="ctr"/>
          <a:lstStyle/>
          <a:p>
            <a:pPr algn="ctr"/>
            <a:r>
              <a:rPr lang="en-US" sz="4400">
                <a:latin typeface="Arial"/>
              </a:rPr>
              <a:t>The speech chain</a:t>
            </a:r>
            <a:endParaRPr/>
          </a:p>
        </p:txBody>
      </p:sp>
      <p:pic>
        <p:nvPicPr>
          <p:cNvPr id="63" name="Picture 62"/>
          <p:cNvPicPr/>
          <p:nvPr/>
        </p:nvPicPr>
        <p:blipFill>
          <a:blip r:embed="rId2"/>
          <a:stretch/>
        </p:blipFill>
        <p:spPr>
          <a:xfrm>
            <a:off x="615240" y="1481040"/>
            <a:ext cx="8889480" cy="5194080"/>
          </a:xfrm>
          <a:prstGeom prst="rect">
            <a:avLst/>
          </a:prstGeom>
          <a:ln>
            <a:noFill/>
          </a:ln>
        </p:spPr>
      </p:pic>
      <p:sp>
        <p:nvSpPr>
          <p:cNvPr id="64" name="CustomShape 2"/>
          <p:cNvSpPr/>
          <p:nvPr/>
        </p:nvSpPr>
        <p:spPr>
          <a:xfrm>
            <a:off x="615240" y="5852160"/>
            <a:ext cx="1396440" cy="914400"/>
          </a:xfrm>
          <a:prstGeom prst="rect">
            <a:avLst/>
          </a:prstGeom>
          <a:solidFill>
            <a:srgbClr val="C0C0C0"/>
          </a:solidFill>
          <a:ln>
            <a:solidFill>
              <a:srgbClr val="000000"/>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US">
                <a:latin typeface="Arial"/>
              </a:rPr>
              <a:t>Linguistic </a:t>
            </a:r>
            <a:endParaRPr/>
          </a:p>
          <a:p>
            <a:pPr algn="ctr"/>
            <a:r>
              <a:rPr lang="en-US">
                <a:latin typeface="Arial"/>
              </a:rPr>
              <a:t>Level</a:t>
            </a:r>
            <a:endParaRPr/>
          </a:p>
        </p:txBody>
      </p:sp>
      <p:sp>
        <p:nvSpPr>
          <p:cNvPr id="65" name="CustomShape 3"/>
          <p:cNvSpPr/>
          <p:nvPr/>
        </p:nvSpPr>
        <p:spPr>
          <a:xfrm>
            <a:off x="2486880" y="5851800"/>
            <a:ext cx="1396440" cy="914400"/>
          </a:xfrm>
          <a:prstGeom prst="rect">
            <a:avLst/>
          </a:prstGeom>
          <a:solidFill>
            <a:srgbClr val="C0C0C0"/>
          </a:solidFill>
          <a:ln>
            <a:solidFill>
              <a:srgbClr val="000000"/>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US">
                <a:latin typeface="Arial"/>
              </a:rPr>
              <a:t>Physiological</a:t>
            </a:r>
            <a:endParaRPr/>
          </a:p>
          <a:p>
            <a:pPr algn="ctr"/>
            <a:r>
              <a:rPr lang="en-US">
                <a:latin typeface="Arial"/>
              </a:rPr>
              <a:t>Level</a:t>
            </a:r>
            <a:endParaRPr/>
          </a:p>
        </p:txBody>
      </p:sp>
      <p:sp>
        <p:nvSpPr>
          <p:cNvPr id="66" name="CustomShape 4"/>
          <p:cNvSpPr/>
          <p:nvPr/>
        </p:nvSpPr>
        <p:spPr>
          <a:xfrm>
            <a:off x="4358520" y="5851440"/>
            <a:ext cx="1396440" cy="914400"/>
          </a:xfrm>
          <a:prstGeom prst="rect">
            <a:avLst/>
          </a:prstGeom>
          <a:solidFill>
            <a:srgbClr val="C0C0C0"/>
          </a:solidFill>
          <a:ln>
            <a:solidFill>
              <a:srgbClr val="000000"/>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US">
                <a:latin typeface="Arial"/>
              </a:rPr>
              <a:t>Acoustic</a:t>
            </a:r>
            <a:endParaRPr/>
          </a:p>
          <a:p>
            <a:pPr algn="ctr"/>
            <a:r>
              <a:rPr lang="en-US">
                <a:latin typeface="Arial"/>
              </a:rPr>
              <a:t>Level</a:t>
            </a:r>
            <a:endParaRPr/>
          </a:p>
        </p:txBody>
      </p:sp>
      <p:sp>
        <p:nvSpPr>
          <p:cNvPr id="67" name="CustomShape 5"/>
          <p:cNvSpPr/>
          <p:nvPr/>
        </p:nvSpPr>
        <p:spPr>
          <a:xfrm>
            <a:off x="6230160" y="5851080"/>
            <a:ext cx="1396440" cy="914400"/>
          </a:xfrm>
          <a:prstGeom prst="rect">
            <a:avLst/>
          </a:prstGeom>
          <a:solidFill>
            <a:srgbClr val="C0C0C0"/>
          </a:solidFill>
          <a:ln>
            <a:solidFill>
              <a:srgbClr val="000000"/>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US">
                <a:latin typeface="Arial"/>
              </a:rPr>
              <a:t>Physiological</a:t>
            </a:r>
            <a:endParaRPr/>
          </a:p>
          <a:p>
            <a:pPr algn="ctr"/>
            <a:r>
              <a:rPr lang="en-US">
                <a:latin typeface="Arial"/>
              </a:rPr>
              <a:t>Level</a:t>
            </a:r>
            <a:endParaRPr/>
          </a:p>
        </p:txBody>
      </p:sp>
      <p:sp>
        <p:nvSpPr>
          <p:cNvPr id="68" name="CustomShape 6"/>
          <p:cNvSpPr/>
          <p:nvPr/>
        </p:nvSpPr>
        <p:spPr>
          <a:xfrm>
            <a:off x="8101800" y="5850720"/>
            <a:ext cx="1396440" cy="914400"/>
          </a:xfrm>
          <a:prstGeom prst="rect">
            <a:avLst/>
          </a:prstGeom>
          <a:solidFill>
            <a:srgbClr val="C0C0C0"/>
          </a:solidFill>
          <a:ln>
            <a:solidFill>
              <a:srgbClr val="000000"/>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US">
                <a:latin typeface="Arial"/>
              </a:rPr>
              <a:t>Linguistic</a:t>
            </a:r>
            <a:endParaRPr/>
          </a:p>
          <a:p>
            <a:pPr algn="ctr"/>
            <a:r>
              <a:rPr lang="en-US">
                <a:latin typeface="Arial"/>
              </a:rPr>
              <a:t>Level</a:t>
            </a:r>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TextShape 1"/>
          <p:cNvSpPr txBox="1"/>
          <p:nvPr/>
        </p:nvSpPr>
        <p:spPr>
          <a:xfrm>
            <a:off x="504000" y="301320"/>
            <a:ext cx="9071640" cy="1262160"/>
          </a:xfrm>
          <a:prstGeom prst="rect">
            <a:avLst/>
          </a:prstGeom>
          <a:noFill/>
          <a:ln>
            <a:noFill/>
          </a:ln>
        </p:spPr>
        <p:txBody>
          <a:bodyPr lIns="0" tIns="0" rIns="0" bIns="0" anchor="ctr"/>
          <a:lstStyle/>
          <a:p>
            <a:pPr algn="ctr"/>
            <a:r>
              <a:rPr lang="en-US" sz="4400">
                <a:latin typeface="Arial"/>
              </a:rPr>
              <a:t>Approaches to phonetics</a:t>
            </a:r>
            <a:endParaRPr/>
          </a:p>
        </p:txBody>
      </p:sp>
      <p:sp>
        <p:nvSpPr>
          <p:cNvPr id="70" name="TextShape 2"/>
          <p:cNvSpPr txBox="1"/>
          <p:nvPr/>
        </p:nvSpPr>
        <p:spPr>
          <a:xfrm>
            <a:off x="504000" y="1920240"/>
            <a:ext cx="8870040" cy="4233240"/>
          </a:xfrm>
          <a:prstGeom prst="rect">
            <a:avLst/>
          </a:prstGeom>
          <a:noFill/>
          <a:ln>
            <a:noFill/>
          </a:ln>
        </p:spPr>
        <p:txBody>
          <a:bodyPr lIns="0" tIns="0" rIns="0" bIns="0"/>
          <a:lstStyle/>
          <a:p>
            <a:pPr marL="457200" indent="-457200">
              <a:spcBef>
                <a:spcPts val="1200"/>
              </a:spcBef>
              <a:buSzPct val="45000"/>
              <a:buFont typeface="Arial" panose="020B0604020202020204" pitchFamily="34" charset="0"/>
              <a:buChar char="•"/>
            </a:pPr>
            <a:r>
              <a:rPr lang="en-US" sz="3200" b="1" dirty="0">
                <a:latin typeface="Arial"/>
              </a:rPr>
              <a:t>Phonetics</a:t>
            </a:r>
            <a:r>
              <a:rPr lang="en-US" sz="3200" dirty="0">
                <a:latin typeface="Arial"/>
              </a:rPr>
              <a:t>: the study of speech sounds.</a:t>
            </a:r>
            <a:endParaRPr dirty="0"/>
          </a:p>
          <a:p>
            <a:pPr marL="457200" indent="-457200">
              <a:spcBef>
                <a:spcPts val="1200"/>
              </a:spcBef>
              <a:buSzPct val="45000"/>
              <a:buFont typeface="Arial" panose="020B0604020202020204" pitchFamily="34" charset="0"/>
              <a:buChar char="•"/>
            </a:pPr>
            <a:r>
              <a:rPr lang="en-US" sz="3200" dirty="0">
                <a:latin typeface="Arial"/>
              </a:rPr>
              <a:t>As we saw in the chain, there are cognitive, physiological, and acoustic aspects of the production and perception of speech.</a:t>
            </a:r>
            <a:endParaRPr dirty="0"/>
          </a:p>
          <a:p>
            <a:pPr marL="914400" lvl="1" indent="-457200">
              <a:spcBef>
                <a:spcPts val="1200"/>
              </a:spcBef>
              <a:buSzPct val="75000"/>
              <a:buFont typeface="Arial" panose="020B0604020202020204" pitchFamily="34" charset="0"/>
              <a:buChar char="•"/>
            </a:pPr>
            <a:r>
              <a:rPr lang="en-US" sz="2800" dirty="0">
                <a:latin typeface="Arial"/>
              </a:rPr>
              <a:t>This means a lot to study, requiring many different types of research tools.</a:t>
            </a:r>
            <a:endParaRPr dirty="0"/>
          </a:p>
          <a:p>
            <a:pPr marL="285750" indent="-285750">
              <a:buSzPct val="45000"/>
              <a:buFont typeface="Arial" panose="020B0604020202020204" pitchFamily="34" charset="0"/>
              <a:buChar char="•"/>
            </a:pPr>
            <a:endParaRPr dirty="0"/>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TextShape 1"/>
          <p:cNvSpPr txBox="1"/>
          <p:nvPr/>
        </p:nvSpPr>
        <p:spPr>
          <a:xfrm>
            <a:off x="504000" y="301320"/>
            <a:ext cx="9071640" cy="1262160"/>
          </a:xfrm>
          <a:prstGeom prst="rect">
            <a:avLst/>
          </a:prstGeom>
          <a:noFill/>
          <a:ln>
            <a:noFill/>
          </a:ln>
        </p:spPr>
        <p:txBody>
          <a:bodyPr lIns="0" tIns="0" rIns="0" bIns="0" anchor="ctr"/>
          <a:lstStyle/>
          <a:p>
            <a:pPr algn="ctr"/>
            <a:r>
              <a:rPr lang="en-US" sz="4400">
                <a:latin typeface="Arial"/>
              </a:rPr>
              <a:t>Approaches to phonetics</a:t>
            </a:r>
            <a:endParaRPr/>
          </a:p>
        </p:txBody>
      </p:sp>
      <p:sp>
        <p:nvSpPr>
          <p:cNvPr id="72" name="TextShape 2"/>
          <p:cNvSpPr txBox="1"/>
          <p:nvPr/>
        </p:nvSpPr>
        <p:spPr>
          <a:xfrm>
            <a:off x="504000" y="1920240"/>
            <a:ext cx="8870040" cy="4233240"/>
          </a:xfrm>
          <a:prstGeom prst="rect">
            <a:avLst/>
          </a:prstGeom>
          <a:noFill/>
          <a:ln>
            <a:noFill/>
          </a:ln>
        </p:spPr>
        <p:txBody>
          <a:bodyPr lIns="0" tIns="0" rIns="0" bIns="0"/>
          <a:lstStyle/>
          <a:p>
            <a:pPr marL="457200" indent="-457200">
              <a:spcBef>
                <a:spcPts val="1200"/>
              </a:spcBef>
              <a:buSzPct val="45000"/>
              <a:buFont typeface="Arial" panose="020B0604020202020204" pitchFamily="34" charset="0"/>
              <a:buChar char="•"/>
            </a:pPr>
            <a:r>
              <a:rPr lang="en-US" sz="3200" dirty="0">
                <a:latin typeface="Arial"/>
              </a:rPr>
              <a:t>Three main areas of phonetics:</a:t>
            </a:r>
            <a:endParaRPr dirty="0"/>
          </a:p>
          <a:p>
            <a:pPr marL="914400" lvl="1" indent="-457200">
              <a:spcBef>
                <a:spcPts val="1200"/>
              </a:spcBef>
              <a:buSzPct val="75000"/>
              <a:buFont typeface="Arial" panose="020B0604020202020204" pitchFamily="34" charset="0"/>
              <a:buChar char="•"/>
            </a:pPr>
            <a:r>
              <a:rPr lang="en-US" sz="2800" b="1" dirty="0">
                <a:latin typeface="Arial"/>
              </a:rPr>
              <a:t>Articulatory phonetics</a:t>
            </a:r>
            <a:r>
              <a:rPr lang="en-US" sz="2800" dirty="0">
                <a:latin typeface="Arial"/>
              </a:rPr>
              <a:t>: the study of how speech sounds are produced.</a:t>
            </a:r>
            <a:endParaRPr dirty="0"/>
          </a:p>
          <a:p>
            <a:pPr marL="914400" lvl="1" indent="-457200">
              <a:spcBef>
                <a:spcPts val="1200"/>
              </a:spcBef>
              <a:buSzPct val="75000"/>
              <a:buFont typeface="Arial" panose="020B0604020202020204" pitchFamily="34" charset="0"/>
              <a:buChar char="•"/>
            </a:pPr>
            <a:r>
              <a:rPr lang="en-US" sz="2800" b="1" dirty="0">
                <a:latin typeface="Arial"/>
              </a:rPr>
              <a:t>Acoustic phonetics</a:t>
            </a:r>
            <a:r>
              <a:rPr lang="en-US" sz="2800" dirty="0">
                <a:latin typeface="Arial"/>
              </a:rPr>
              <a:t>: the study of the acoustic properties of the speech signal.</a:t>
            </a:r>
            <a:endParaRPr dirty="0"/>
          </a:p>
          <a:p>
            <a:pPr marL="914400" lvl="1" indent="-457200">
              <a:spcBef>
                <a:spcPts val="1200"/>
              </a:spcBef>
              <a:buSzPct val="75000"/>
              <a:buFont typeface="Arial" panose="020B0604020202020204" pitchFamily="34" charset="0"/>
              <a:buChar char="•"/>
            </a:pPr>
            <a:r>
              <a:rPr lang="en-US" sz="2800" b="1" dirty="0">
                <a:latin typeface="Arial"/>
              </a:rPr>
              <a:t>Auditory phonetics</a:t>
            </a:r>
            <a:r>
              <a:rPr lang="en-US" sz="2800" dirty="0">
                <a:latin typeface="Arial"/>
              </a:rPr>
              <a:t>: the study of listeners’ perception of speech sounds.</a:t>
            </a:r>
            <a:endParaRPr dirty="0"/>
          </a:p>
          <a:p>
            <a:pPr marL="457200" indent="-457200">
              <a:spcBef>
                <a:spcPts val="1200"/>
              </a:spcBef>
              <a:buSzPct val="45000"/>
              <a:buFont typeface="Arial" panose="020B0604020202020204" pitchFamily="34" charset="0"/>
              <a:buChar char="•"/>
            </a:pPr>
            <a:r>
              <a:rPr lang="en-US" sz="3200" dirty="0">
                <a:latin typeface="Arial"/>
              </a:rPr>
              <a:t>Focus on articulatory phonetics in this module.</a:t>
            </a:r>
            <a:endParaRPr dirty="0"/>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TextShape 1"/>
          <p:cNvSpPr txBox="1"/>
          <p:nvPr/>
        </p:nvSpPr>
        <p:spPr>
          <a:xfrm>
            <a:off x="504000" y="301320"/>
            <a:ext cx="9071640" cy="1262160"/>
          </a:xfrm>
          <a:prstGeom prst="rect">
            <a:avLst/>
          </a:prstGeom>
          <a:noFill/>
          <a:ln>
            <a:noFill/>
          </a:ln>
        </p:spPr>
        <p:txBody>
          <a:bodyPr lIns="0" tIns="0" rIns="0" bIns="0" anchor="ctr"/>
          <a:lstStyle/>
          <a:p>
            <a:pPr algn="ctr"/>
            <a:r>
              <a:rPr lang="en-US" sz="4400">
                <a:latin typeface="Arial"/>
              </a:rPr>
              <a:t>Articulatory Phonetics</a:t>
            </a:r>
            <a:endParaRPr/>
          </a:p>
        </p:txBody>
      </p:sp>
      <p:sp>
        <p:nvSpPr>
          <p:cNvPr id="74" name="TextShape 2"/>
          <p:cNvSpPr txBox="1"/>
          <p:nvPr/>
        </p:nvSpPr>
        <p:spPr>
          <a:xfrm>
            <a:off x="504000" y="1646935"/>
            <a:ext cx="8870040" cy="4233240"/>
          </a:xfrm>
          <a:prstGeom prst="rect">
            <a:avLst/>
          </a:prstGeom>
          <a:noFill/>
          <a:ln>
            <a:noFill/>
          </a:ln>
        </p:spPr>
        <p:txBody>
          <a:bodyPr lIns="0" tIns="0" rIns="0" bIns="0"/>
          <a:lstStyle/>
          <a:p>
            <a:pPr marL="457200" indent="-457200">
              <a:spcBef>
                <a:spcPts val="1200"/>
              </a:spcBef>
              <a:buSzPct val="45000"/>
              <a:buFont typeface="Arial" panose="020B0604020202020204" pitchFamily="34" charset="0"/>
              <a:buChar char="•"/>
            </a:pPr>
            <a:r>
              <a:rPr lang="en-US" sz="3200" dirty="0">
                <a:latin typeface="Arial"/>
              </a:rPr>
              <a:t>How do we produce speech?</a:t>
            </a:r>
            <a:endParaRPr dirty="0"/>
          </a:p>
          <a:p>
            <a:pPr marL="457200" indent="-457200">
              <a:spcBef>
                <a:spcPts val="1200"/>
              </a:spcBef>
              <a:buSzPct val="45000"/>
              <a:buFont typeface="Arial" panose="020B0604020202020204" pitchFamily="34" charset="0"/>
              <a:buChar char="•"/>
            </a:pPr>
            <a:r>
              <a:rPr lang="en-US" sz="3200" dirty="0">
                <a:latin typeface="Arial"/>
              </a:rPr>
              <a:t>Let’s watch a slightly creepy X-ray video. Notice how many different parts are moving to produce these sounds:</a:t>
            </a:r>
            <a:endParaRPr dirty="0"/>
          </a:p>
        </p:txBody>
      </p:sp>
      <p:pic>
        <p:nvPicPr>
          <p:cNvPr id="3" name="Ken Stevens x-ray film">
            <a:hlinkClick r:id="" action="ppaction://media"/>
            <a:extLst>
              <a:ext uri="{FF2B5EF4-FFF2-40B4-BE49-F238E27FC236}">
                <a16:creationId xmlns:a16="http://schemas.microsoft.com/office/drawing/2014/main" id="{1D06B6A1-BC72-4B2F-9387-CBAB0332C6FB}"/>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005481" y="3779837"/>
            <a:ext cx="4476061" cy="3357046"/>
          </a:xfrm>
          <a:prstGeom prst="rect">
            <a:avLst/>
          </a:prstGeom>
        </p:spPr>
      </p:pic>
      <p:sp>
        <p:nvSpPr>
          <p:cNvPr id="7" name="TextBox 6">
            <a:extLst>
              <a:ext uri="{FF2B5EF4-FFF2-40B4-BE49-F238E27FC236}">
                <a16:creationId xmlns:a16="http://schemas.microsoft.com/office/drawing/2014/main" id="{CB8EF8D6-D64C-4D93-8405-FADE6FBCD87E}"/>
              </a:ext>
            </a:extLst>
          </p:cNvPr>
          <p:cNvSpPr txBox="1"/>
          <p:nvPr/>
        </p:nvSpPr>
        <p:spPr>
          <a:xfrm>
            <a:off x="2068512" y="7220338"/>
            <a:ext cx="6238729" cy="369332"/>
          </a:xfrm>
          <a:prstGeom prst="rect">
            <a:avLst/>
          </a:prstGeom>
          <a:noFill/>
          <a:ln>
            <a:noFill/>
          </a:ln>
        </p:spPr>
        <p:txBody>
          <a:bodyPr wrap="square">
            <a:spAutoFit/>
          </a:bodyPr>
          <a:lstStyle/>
          <a:p>
            <a:pPr lvl="1">
              <a:spcBef>
                <a:spcPts val="1200"/>
              </a:spcBef>
              <a:buSzPct val="75000"/>
            </a:pPr>
            <a:r>
              <a:rPr lang="en-US" sz="1800" dirty="0"/>
              <a:t>https://www.youtube.com/watch?v=DcNMCB-Gsn8</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809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TextShape 1"/>
          <p:cNvSpPr txBox="1"/>
          <p:nvPr/>
        </p:nvSpPr>
        <p:spPr>
          <a:xfrm>
            <a:off x="504000" y="301320"/>
            <a:ext cx="9071640" cy="1262160"/>
          </a:xfrm>
          <a:prstGeom prst="rect">
            <a:avLst/>
          </a:prstGeom>
          <a:noFill/>
          <a:ln>
            <a:noFill/>
          </a:ln>
        </p:spPr>
        <p:txBody>
          <a:bodyPr lIns="0" tIns="0" rIns="0" bIns="0" anchor="ctr"/>
          <a:lstStyle/>
          <a:p>
            <a:pPr algn="ctr"/>
            <a:r>
              <a:rPr lang="en-US" sz="4400">
                <a:latin typeface="Arial"/>
              </a:rPr>
              <a:t>Process of speech production</a:t>
            </a:r>
            <a:endParaRPr/>
          </a:p>
        </p:txBody>
      </p:sp>
      <p:sp>
        <p:nvSpPr>
          <p:cNvPr id="76" name="TextShape 2"/>
          <p:cNvSpPr txBox="1"/>
          <p:nvPr/>
        </p:nvSpPr>
        <p:spPr>
          <a:xfrm>
            <a:off x="504000" y="1920240"/>
            <a:ext cx="8870040" cy="4233240"/>
          </a:xfrm>
          <a:prstGeom prst="rect">
            <a:avLst/>
          </a:prstGeom>
          <a:noFill/>
          <a:ln>
            <a:noFill/>
          </a:ln>
        </p:spPr>
        <p:txBody>
          <a:bodyPr lIns="0" tIns="0" rIns="0" bIns="0"/>
          <a:lstStyle/>
          <a:p>
            <a:pPr marL="457200" indent="-457200">
              <a:spcBef>
                <a:spcPts val="1200"/>
              </a:spcBef>
              <a:buSzPct val="45000"/>
              <a:buFont typeface="Arial" panose="020B0604020202020204" pitchFamily="34" charset="0"/>
              <a:buChar char="•"/>
            </a:pPr>
            <a:r>
              <a:rPr lang="en-US" sz="3200" dirty="0">
                <a:latin typeface="Arial"/>
              </a:rPr>
              <a:t>The voice is powered by air coming up from the lungs.</a:t>
            </a:r>
            <a:endParaRPr dirty="0"/>
          </a:p>
          <a:p>
            <a:pPr marL="457200" indent="-457200">
              <a:spcBef>
                <a:spcPts val="1200"/>
              </a:spcBef>
              <a:buSzPct val="45000"/>
              <a:buFont typeface="Arial" panose="020B0604020202020204" pitchFamily="34" charset="0"/>
              <a:buChar char="•"/>
            </a:pPr>
            <a:r>
              <a:rPr lang="en-US" sz="3200" dirty="0">
                <a:latin typeface="Arial"/>
              </a:rPr>
              <a:t>The human voice, including speech, is created by the way that air is molded by different parts of the </a:t>
            </a:r>
            <a:r>
              <a:rPr lang="en-US" sz="3200" b="1" dirty="0">
                <a:latin typeface="Arial"/>
              </a:rPr>
              <a:t>vocal tract </a:t>
            </a:r>
            <a:r>
              <a:rPr lang="en-US" sz="3200" dirty="0">
                <a:latin typeface="Arial"/>
              </a:rPr>
              <a:t>as it travels up to escape through our mouth and nose.</a:t>
            </a:r>
            <a:endParaRPr dirty="0"/>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TextShape 1"/>
          <p:cNvSpPr txBox="1"/>
          <p:nvPr/>
        </p:nvSpPr>
        <p:spPr>
          <a:xfrm>
            <a:off x="-914400" y="304200"/>
            <a:ext cx="5596920" cy="1250280"/>
          </a:xfrm>
          <a:prstGeom prst="rect">
            <a:avLst/>
          </a:prstGeom>
          <a:noFill/>
          <a:ln>
            <a:noFill/>
          </a:ln>
        </p:spPr>
        <p:txBody>
          <a:bodyPr lIns="0" tIns="0" rIns="0" bIns="0" anchor="ctr"/>
          <a:lstStyle/>
          <a:p>
            <a:pPr algn="ctr"/>
            <a:r>
              <a:rPr lang="en-US" sz="4400">
                <a:latin typeface="Arial"/>
              </a:rPr>
              <a:t>The Vocal 
Tract</a:t>
            </a:r>
            <a:endParaRPr/>
          </a:p>
        </p:txBody>
      </p:sp>
      <p:pic>
        <p:nvPicPr>
          <p:cNvPr id="78" name="Picture 77"/>
          <p:cNvPicPr/>
          <p:nvPr/>
        </p:nvPicPr>
        <p:blipFill>
          <a:blip r:embed="rId2"/>
          <a:stretch/>
        </p:blipFill>
        <p:spPr>
          <a:xfrm>
            <a:off x="3566160" y="247680"/>
            <a:ext cx="6348240" cy="6717600"/>
          </a:xfrm>
          <a:prstGeom prst="rect">
            <a:avLst/>
          </a:prstGeom>
          <a:ln>
            <a:noFill/>
          </a:ln>
        </p:spPr>
      </p:pic>
      <p:sp>
        <p:nvSpPr>
          <p:cNvPr id="79" name="TextShape 2"/>
          <p:cNvSpPr txBox="1"/>
          <p:nvPr/>
        </p:nvSpPr>
        <p:spPr>
          <a:xfrm>
            <a:off x="4506912" y="7132320"/>
            <a:ext cx="5541768" cy="346680"/>
          </a:xfrm>
          <a:prstGeom prst="rect">
            <a:avLst/>
          </a:prstGeom>
          <a:noFill/>
          <a:ln>
            <a:noFill/>
          </a:ln>
        </p:spPr>
        <p:txBody>
          <a:bodyPr lIns="90000" tIns="45000" rIns="90000" bIns="45000"/>
          <a:lstStyle/>
          <a:p>
            <a:r>
              <a:rPr lang="en-US" dirty="0">
                <a:latin typeface="Arial"/>
              </a:rPr>
              <a:t>(http://jcarreras.homestead.com/rrphonetics1.html)</a:t>
            </a:r>
            <a:endParaRPr dirty="0"/>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CustomShape 1"/>
          <p:cNvSpPr/>
          <p:nvPr/>
        </p:nvSpPr>
        <p:spPr>
          <a:xfrm>
            <a:off x="7406640" y="5120640"/>
            <a:ext cx="91440" cy="822960"/>
          </a:xfrm>
          <a:prstGeom prst="rect">
            <a:avLst/>
          </a:prstGeom>
          <a:solidFill>
            <a:srgbClr val="0084D1"/>
          </a:solidFill>
          <a:ln>
            <a:noFill/>
          </a:ln>
        </p:spPr>
        <p:style>
          <a:lnRef idx="0">
            <a:scrgbClr r="0" g="0" b="0"/>
          </a:lnRef>
          <a:fillRef idx="0">
            <a:scrgbClr r="0" g="0" b="0"/>
          </a:fillRef>
          <a:effectRef idx="0">
            <a:scrgbClr r="0" g="0" b="0"/>
          </a:effectRef>
          <a:fontRef idx="minor"/>
        </p:style>
      </p:sp>
      <p:sp>
        <p:nvSpPr>
          <p:cNvPr id="81" name="CustomShape 2"/>
          <p:cNvSpPr/>
          <p:nvPr/>
        </p:nvSpPr>
        <p:spPr>
          <a:xfrm>
            <a:off x="8595360" y="5120640"/>
            <a:ext cx="91440" cy="822960"/>
          </a:xfrm>
          <a:prstGeom prst="rect">
            <a:avLst/>
          </a:prstGeom>
          <a:solidFill>
            <a:srgbClr val="0084D1"/>
          </a:solidFill>
          <a:ln>
            <a:noFill/>
          </a:ln>
        </p:spPr>
        <p:style>
          <a:lnRef idx="0">
            <a:scrgbClr r="0" g="0" b="0"/>
          </a:lnRef>
          <a:fillRef idx="0">
            <a:scrgbClr r="0" g="0" b="0"/>
          </a:fillRef>
          <a:effectRef idx="0">
            <a:scrgbClr r="0" g="0" b="0"/>
          </a:effectRef>
          <a:fontRef idx="minor"/>
        </p:style>
      </p:sp>
      <p:sp>
        <p:nvSpPr>
          <p:cNvPr id="82" name="TextShape 3"/>
          <p:cNvSpPr txBox="1"/>
          <p:nvPr/>
        </p:nvSpPr>
        <p:spPr>
          <a:xfrm>
            <a:off x="504000" y="301320"/>
            <a:ext cx="9071640" cy="1262160"/>
          </a:xfrm>
          <a:prstGeom prst="rect">
            <a:avLst/>
          </a:prstGeom>
          <a:noFill/>
          <a:ln>
            <a:noFill/>
          </a:ln>
        </p:spPr>
        <p:txBody>
          <a:bodyPr lIns="0" tIns="0" rIns="0" bIns="0" anchor="ctr"/>
          <a:lstStyle/>
          <a:p>
            <a:pPr algn="ctr"/>
            <a:r>
              <a:rPr lang="en-US" sz="4400">
                <a:latin typeface="Arial"/>
              </a:rPr>
              <a:t>The vocal tract</a:t>
            </a:r>
            <a:endParaRPr/>
          </a:p>
        </p:txBody>
      </p:sp>
      <p:sp>
        <p:nvSpPr>
          <p:cNvPr id="83" name="CustomShape 4"/>
          <p:cNvSpPr/>
          <p:nvPr/>
        </p:nvSpPr>
        <p:spPr>
          <a:xfrm>
            <a:off x="7498080" y="1563480"/>
            <a:ext cx="1097280" cy="5111640"/>
          </a:xfrm>
          <a:prstGeom prst="rect">
            <a:avLst/>
          </a:prstGeom>
          <a:solidFill>
            <a:srgbClr val="0084D1"/>
          </a:solidFill>
          <a:ln>
            <a:noFill/>
          </a:ln>
        </p:spPr>
        <p:style>
          <a:lnRef idx="0">
            <a:scrgbClr r="0" g="0" b="0"/>
          </a:lnRef>
          <a:fillRef idx="0">
            <a:scrgbClr r="0" g="0" b="0"/>
          </a:fillRef>
          <a:effectRef idx="0">
            <a:scrgbClr r="0" g="0" b="0"/>
          </a:effectRef>
          <a:fontRef idx="minor"/>
        </p:style>
      </p:sp>
      <p:sp>
        <p:nvSpPr>
          <p:cNvPr id="84" name="CustomShape 5"/>
          <p:cNvSpPr/>
          <p:nvPr/>
        </p:nvSpPr>
        <p:spPr>
          <a:xfrm>
            <a:off x="274320" y="2743200"/>
            <a:ext cx="7223760" cy="2286000"/>
          </a:xfrm>
          <a:prstGeom prst="rect">
            <a:avLst/>
          </a:prstGeom>
          <a:solidFill>
            <a:srgbClr val="CFE7F5"/>
          </a:solidFill>
          <a:ln>
            <a:solidFill>
              <a:srgbClr val="0084D1"/>
            </a:solidFill>
          </a:ln>
        </p:spPr>
        <p:style>
          <a:lnRef idx="0">
            <a:scrgbClr r="0" g="0" b="0"/>
          </a:lnRef>
          <a:fillRef idx="0">
            <a:scrgbClr r="0" g="0" b="0"/>
          </a:fillRef>
          <a:effectRef idx="0">
            <a:scrgbClr r="0" g="0" b="0"/>
          </a:effectRef>
          <a:fontRef idx="minor"/>
        </p:style>
      </p:sp>
      <p:sp>
        <p:nvSpPr>
          <p:cNvPr id="85" name="CustomShape 6"/>
          <p:cNvSpPr/>
          <p:nvPr/>
        </p:nvSpPr>
        <p:spPr>
          <a:xfrm>
            <a:off x="3200400" y="1579680"/>
            <a:ext cx="4297680" cy="914400"/>
          </a:xfrm>
          <a:prstGeom prst="rect">
            <a:avLst/>
          </a:prstGeom>
          <a:solidFill>
            <a:srgbClr val="CFE7F5"/>
          </a:solidFill>
          <a:ln>
            <a:solidFill>
              <a:srgbClr val="0084D1"/>
            </a:solidFill>
          </a:ln>
        </p:spPr>
        <p:style>
          <a:lnRef idx="0">
            <a:scrgbClr r="0" g="0" b="0"/>
          </a:lnRef>
          <a:fillRef idx="0">
            <a:scrgbClr r="0" g="0" b="0"/>
          </a:fillRef>
          <a:effectRef idx="0">
            <a:scrgbClr r="0" g="0" b="0"/>
          </a:effectRef>
          <a:fontRef idx="minor"/>
        </p:style>
      </p:sp>
      <p:sp>
        <p:nvSpPr>
          <p:cNvPr id="86" name="TextShape 7"/>
          <p:cNvSpPr txBox="1"/>
          <p:nvPr/>
        </p:nvSpPr>
        <p:spPr>
          <a:xfrm>
            <a:off x="7531200" y="6858000"/>
            <a:ext cx="1828800" cy="459360"/>
          </a:xfrm>
          <a:prstGeom prst="rect">
            <a:avLst/>
          </a:prstGeom>
          <a:noFill/>
          <a:ln>
            <a:noFill/>
          </a:ln>
        </p:spPr>
        <p:txBody>
          <a:bodyPr lIns="90000" tIns="45000" rIns="90000" bIns="45000"/>
          <a:lstStyle/>
          <a:p>
            <a:r>
              <a:rPr lang="en-US" sz="2600">
                <a:latin typeface="Arial"/>
              </a:rPr>
              <a:t>Lungs</a:t>
            </a:r>
            <a:endParaRPr/>
          </a:p>
        </p:txBody>
      </p:sp>
      <p:sp>
        <p:nvSpPr>
          <p:cNvPr id="87" name="CustomShape 8"/>
          <p:cNvSpPr/>
          <p:nvPr/>
        </p:nvSpPr>
        <p:spPr>
          <a:xfrm>
            <a:off x="7406640" y="5394960"/>
            <a:ext cx="1280160" cy="274320"/>
          </a:xfrm>
          <a:prstGeom prst="ellipse">
            <a:avLst/>
          </a:prstGeom>
          <a:solidFill>
            <a:srgbClr val="CFE7F5"/>
          </a:solidFill>
          <a:ln>
            <a:solidFill>
              <a:srgbClr val="808080"/>
            </a:solidFill>
          </a:ln>
        </p:spPr>
        <p:style>
          <a:lnRef idx="0">
            <a:scrgbClr r="0" g="0" b="0"/>
          </a:lnRef>
          <a:fillRef idx="0">
            <a:scrgbClr r="0" g="0" b="0"/>
          </a:fillRef>
          <a:effectRef idx="0">
            <a:scrgbClr r="0" g="0" b="0"/>
          </a:effectRef>
          <a:fontRef idx="minor"/>
        </p:style>
      </p:sp>
      <p:sp>
        <p:nvSpPr>
          <p:cNvPr id="88" name="Line 9"/>
          <p:cNvSpPr/>
          <p:nvPr/>
        </p:nvSpPr>
        <p:spPr>
          <a:xfrm flipV="1">
            <a:off x="7808400" y="5394960"/>
            <a:ext cx="182880" cy="274320"/>
          </a:xfrm>
          <a:prstGeom prst="line">
            <a:avLst/>
          </a:prstGeom>
          <a:ln w="36720">
            <a:solidFill>
              <a:srgbClr val="0084D1"/>
            </a:solidFill>
            <a:round/>
          </a:ln>
        </p:spPr>
      </p:sp>
      <p:sp>
        <p:nvSpPr>
          <p:cNvPr id="89" name="Line 10"/>
          <p:cNvSpPr/>
          <p:nvPr/>
        </p:nvSpPr>
        <p:spPr>
          <a:xfrm flipH="1" flipV="1">
            <a:off x="8082720" y="5394960"/>
            <a:ext cx="182880" cy="274320"/>
          </a:xfrm>
          <a:prstGeom prst="line">
            <a:avLst/>
          </a:prstGeom>
          <a:ln w="36720">
            <a:solidFill>
              <a:srgbClr val="0084D1"/>
            </a:solidFill>
            <a:round/>
          </a:ln>
        </p:spPr>
      </p:sp>
      <p:sp>
        <p:nvSpPr>
          <p:cNvPr id="90" name="TextShape 11"/>
          <p:cNvSpPr txBox="1"/>
          <p:nvPr/>
        </p:nvSpPr>
        <p:spPr>
          <a:xfrm>
            <a:off x="4898880" y="5267520"/>
            <a:ext cx="2194560" cy="459360"/>
          </a:xfrm>
          <a:prstGeom prst="rect">
            <a:avLst/>
          </a:prstGeom>
          <a:noFill/>
          <a:ln>
            <a:noFill/>
          </a:ln>
        </p:spPr>
        <p:txBody>
          <a:bodyPr lIns="90000" tIns="45000" rIns="90000" bIns="45000"/>
          <a:lstStyle/>
          <a:p>
            <a:r>
              <a:rPr lang="en-US" sz="2600">
                <a:latin typeface="Arial"/>
              </a:rPr>
              <a:t>Vocal Folds</a:t>
            </a:r>
            <a:endParaRPr/>
          </a:p>
        </p:txBody>
      </p:sp>
      <p:sp>
        <p:nvSpPr>
          <p:cNvPr id="91" name="TextShape 12"/>
          <p:cNvSpPr txBox="1"/>
          <p:nvPr/>
        </p:nvSpPr>
        <p:spPr>
          <a:xfrm>
            <a:off x="8926512" y="5303837"/>
            <a:ext cx="2194560" cy="459360"/>
          </a:xfrm>
          <a:prstGeom prst="rect">
            <a:avLst/>
          </a:prstGeom>
          <a:noFill/>
          <a:ln>
            <a:noFill/>
          </a:ln>
        </p:spPr>
        <p:txBody>
          <a:bodyPr lIns="90000" tIns="45000" rIns="90000" bIns="45000"/>
          <a:lstStyle/>
          <a:p>
            <a:r>
              <a:rPr lang="en-US" sz="2600" dirty="0">
                <a:latin typeface="Arial"/>
              </a:rPr>
              <a:t>Larynx</a:t>
            </a:r>
            <a:endParaRPr dirty="0"/>
          </a:p>
        </p:txBody>
      </p:sp>
      <p:sp>
        <p:nvSpPr>
          <p:cNvPr id="96" name="Line 17"/>
          <p:cNvSpPr/>
          <p:nvPr/>
        </p:nvSpPr>
        <p:spPr>
          <a:xfrm>
            <a:off x="6766560" y="5520240"/>
            <a:ext cx="1041840" cy="2160"/>
          </a:xfrm>
          <a:prstGeom prst="line">
            <a:avLst/>
          </a:prstGeom>
          <a:ln>
            <a:solidFill>
              <a:srgbClr val="000000"/>
            </a:solidFill>
            <a:tailEnd type="stealth" w="med" len="med"/>
          </a:ln>
        </p:spPr>
      </p:sp>
      <p:sp>
        <p:nvSpPr>
          <p:cNvPr id="97" name="TextShape 18"/>
          <p:cNvSpPr txBox="1"/>
          <p:nvPr/>
        </p:nvSpPr>
        <p:spPr>
          <a:xfrm>
            <a:off x="5303520" y="5943600"/>
            <a:ext cx="2194560" cy="459360"/>
          </a:xfrm>
          <a:prstGeom prst="rect">
            <a:avLst/>
          </a:prstGeom>
          <a:noFill/>
          <a:ln>
            <a:noFill/>
          </a:ln>
        </p:spPr>
        <p:txBody>
          <a:bodyPr lIns="90000" tIns="45000" rIns="90000" bIns="45000"/>
          <a:lstStyle/>
          <a:p>
            <a:r>
              <a:rPr lang="en-US" sz="2600">
                <a:latin typeface="Arial"/>
              </a:rPr>
              <a:t>Glottis</a:t>
            </a:r>
            <a:endParaRPr/>
          </a:p>
        </p:txBody>
      </p:sp>
      <p:sp>
        <p:nvSpPr>
          <p:cNvPr id="98" name="Line 19"/>
          <p:cNvSpPr/>
          <p:nvPr/>
        </p:nvSpPr>
        <p:spPr>
          <a:xfrm flipV="1">
            <a:off x="6456240" y="5669280"/>
            <a:ext cx="1535040" cy="548640"/>
          </a:xfrm>
          <a:prstGeom prst="line">
            <a:avLst/>
          </a:prstGeom>
          <a:ln>
            <a:solidFill>
              <a:srgbClr val="000000"/>
            </a:solidFill>
            <a:tailEnd type="stealth" w="med" len="med"/>
          </a:ln>
        </p:spPr>
      </p:sp>
      <p:sp>
        <p:nvSpPr>
          <p:cNvPr id="99" name="TextShape 20"/>
          <p:cNvSpPr txBox="1"/>
          <p:nvPr/>
        </p:nvSpPr>
        <p:spPr>
          <a:xfrm>
            <a:off x="274320" y="3677760"/>
            <a:ext cx="7223760" cy="459360"/>
          </a:xfrm>
          <a:prstGeom prst="rect">
            <a:avLst/>
          </a:prstGeom>
          <a:noFill/>
          <a:ln>
            <a:noFill/>
          </a:ln>
        </p:spPr>
        <p:txBody>
          <a:bodyPr lIns="90000" tIns="45000" rIns="90000" bIns="45000"/>
          <a:lstStyle/>
          <a:p>
            <a:pPr algn="ctr"/>
            <a:r>
              <a:rPr lang="en-US" sz="2600">
                <a:latin typeface="Arial"/>
              </a:rPr>
              <a:t>ORAL CAVITY</a:t>
            </a:r>
            <a:endParaRPr/>
          </a:p>
        </p:txBody>
      </p:sp>
      <p:sp>
        <p:nvSpPr>
          <p:cNvPr id="100" name="TextShape 21"/>
          <p:cNvSpPr txBox="1"/>
          <p:nvPr/>
        </p:nvSpPr>
        <p:spPr>
          <a:xfrm>
            <a:off x="4170240" y="1815840"/>
            <a:ext cx="2690640" cy="459360"/>
          </a:xfrm>
          <a:prstGeom prst="rect">
            <a:avLst/>
          </a:prstGeom>
          <a:noFill/>
          <a:ln>
            <a:noFill/>
          </a:ln>
        </p:spPr>
        <p:txBody>
          <a:bodyPr lIns="90000" tIns="45000" rIns="90000" bIns="45000"/>
          <a:lstStyle/>
          <a:p>
            <a:r>
              <a:rPr lang="en-US" sz="2600">
                <a:latin typeface="Arial"/>
              </a:rPr>
              <a:t>NASAL CAVITY</a:t>
            </a:r>
            <a:endParaRPr/>
          </a:p>
        </p:txBody>
      </p:sp>
      <p:sp>
        <p:nvSpPr>
          <p:cNvPr id="103" name="TextShape 24"/>
          <p:cNvSpPr txBox="1"/>
          <p:nvPr/>
        </p:nvSpPr>
        <p:spPr>
          <a:xfrm>
            <a:off x="382320" y="2787480"/>
            <a:ext cx="7772400" cy="712440"/>
          </a:xfrm>
          <a:prstGeom prst="rect">
            <a:avLst/>
          </a:prstGeom>
          <a:noFill/>
          <a:ln>
            <a:noFill/>
          </a:ln>
        </p:spPr>
        <p:txBody>
          <a:bodyPr lIns="90000" tIns="45000" rIns="90000" bIns="45000"/>
          <a:lstStyle/>
          <a:p>
            <a:r>
              <a:rPr lang="en-US" sz="2200">
                <a:latin typeface="Arial"/>
              </a:rPr>
              <a:t>Upper     Upper    Alveolar     Hard        Velum     Uvula</a:t>
            </a:r>
            <a:endParaRPr/>
          </a:p>
          <a:p>
            <a:r>
              <a:rPr lang="en-US" sz="2200">
                <a:latin typeface="Arial"/>
              </a:rPr>
              <a:t>Lip          Teeth     Ridge        Palate</a:t>
            </a:r>
            <a:endParaRPr/>
          </a:p>
        </p:txBody>
      </p:sp>
      <p:sp>
        <p:nvSpPr>
          <p:cNvPr id="104" name="TextShape 25"/>
          <p:cNvSpPr txBox="1"/>
          <p:nvPr/>
        </p:nvSpPr>
        <p:spPr>
          <a:xfrm>
            <a:off x="385200" y="4319640"/>
            <a:ext cx="7772400" cy="712440"/>
          </a:xfrm>
          <a:prstGeom prst="rect">
            <a:avLst/>
          </a:prstGeom>
          <a:noFill/>
          <a:ln>
            <a:noFill/>
          </a:ln>
        </p:spPr>
        <p:txBody>
          <a:bodyPr lIns="90000" tIns="45000" rIns="90000" bIns="45000"/>
          <a:lstStyle/>
          <a:p>
            <a:r>
              <a:rPr lang="en-US" sz="2200">
                <a:latin typeface="Arial"/>
              </a:rPr>
              <a:t>Lower     Lower     Tongue:</a:t>
            </a:r>
            <a:endParaRPr/>
          </a:p>
          <a:p>
            <a:r>
              <a:rPr lang="en-US" sz="2200">
                <a:latin typeface="Arial"/>
              </a:rPr>
              <a:t>Lip          Teeth      Tip    Blade    Front    Back    Root </a:t>
            </a:r>
            <a:endParaRPr/>
          </a:p>
        </p:txBody>
      </p:sp>
      <p:sp>
        <p:nvSpPr>
          <p:cNvPr id="2" name="Right Arrow 1"/>
          <p:cNvSpPr/>
          <p:nvPr/>
        </p:nvSpPr>
        <p:spPr>
          <a:xfrm flipH="1">
            <a:off x="2590944" y="1816573"/>
            <a:ext cx="1153968" cy="465840"/>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00"/>
              </a:solidFill>
            </a:endParaRPr>
          </a:p>
        </p:txBody>
      </p:sp>
      <p:sp>
        <p:nvSpPr>
          <p:cNvPr id="28" name="Right Arrow 27"/>
          <p:cNvSpPr/>
          <p:nvPr/>
        </p:nvSpPr>
        <p:spPr>
          <a:xfrm flipH="1">
            <a:off x="144" y="3733400"/>
            <a:ext cx="1153968" cy="465840"/>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00"/>
              </a:solidFill>
            </a:endParaRPr>
          </a:p>
        </p:txBody>
      </p:sp>
      <p:sp>
        <p:nvSpPr>
          <p:cNvPr id="3" name="Bent Arrow 2"/>
          <p:cNvSpPr/>
          <p:nvPr/>
        </p:nvSpPr>
        <p:spPr>
          <a:xfrm flipH="1">
            <a:off x="7112520" y="1874837"/>
            <a:ext cx="934560" cy="750600"/>
          </a:xfrm>
          <a:prstGeom prst="ben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0" name="Bent Arrow 29"/>
          <p:cNvSpPr/>
          <p:nvPr/>
        </p:nvSpPr>
        <p:spPr>
          <a:xfrm flipH="1">
            <a:off x="7061707" y="3675764"/>
            <a:ext cx="934560" cy="750600"/>
          </a:xfrm>
          <a:prstGeom prst="ben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Up Arrow 3"/>
          <p:cNvSpPr/>
          <p:nvPr/>
        </p:nvSpPr>
        <p:spPr>
          <a:xfrm>
            <a:off x="7854560" y="6175440"/>
            <a:ext cx="326880" cy="684720"/>
          </a:xfrm>
          <a:prstGeom prst="up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ight Brace 4"/>
          <p:cNvSpPr/>
          <p:nvPr/>
        </p:nvSpPr>
        <p:spPr>
          <a:xfrm>
            <a:off x="8774112" y="5182200"/>
            <a:ext cx="228600" cy="676080"/>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TextShape 1"/>
          <p:cNvSpPr txBox="1"/>
          <p:nvPr/>
        </p:nvSpPr>
        <p:spPr>
          <a:xfrm>
            <a:off x="504000" y="301320"/>
            <a:ext cx="9071640" cy="1262160"/>
          </a:xfrm>
          <a:prstGeom prst="rect">
            <a:avLst/>
          </a:prstGeom>
          <a:noFill/>
          <a:ln>
            <a:noFill/>
          </a:ln>
        </p:spPr>
        <p:txBody>
          <a:bodyPr lIns="0" tIns="0" rIns="0" bIns="0" anchor="ctr"/>
          <a:lstStyle/>
          <a:p>
            <a:pPr algn="ctr"/>
            <a:r>
              <a:rPr lang="en-US" sz="4400">
                <a:latin typeface="Arial"/>
              </a:rPr>
              <a:t>Larynx</a:t>
            </a:r>
            <a:endParaRPr/>
          </a:p>
        </p:txBody>
      </p:sp>
      <p:sp>
        <p:nvSpPr>
          <p:cNvPr id="106" name="TextShape 2"/>
          <p:cNvSpPr txBox="1"/>
          <p:nvPr/>
        </p:nvSpPr>
        <p:spPr>
          <a:xfrm>
            <a:off x="504000" y="1769040"/>
            <a:ext cx="8870040" cy="4384440"/>
          </a:xfrm>
          <a:prstGeom prst="rect">
            <a:avLst/>
          </a:prstGeom>
          <a:noFill/>
          <a:ln>
            <a:noFill/>
          </a:ln>
        </p:spPr>
        <p:txBody>
          <a:bodyPr lIns="0" tIns="0" rIns="0" bIns="0"/>
          <a:lstStyle/>
          <a:p>
            <a:pPr marL="457200" indent="-457200">
              <a:buSzPct val="45000"/>
              <a:buFont typeface="Arial" panose="020B0604020202020204" pitchFamily="34" charset="0"/>
              <a:buChar char="•"/>
            </a:pPr>
            <a:r>
              <a:rPr lang="en-US" sz="3200" dirty="0">
                <a:latin typeface="Arial"/>
              </a:rPr>
              <a:t>Commonly called voice box / Adam’s apple.</a:t>
            </a:r>
            <a:endParaRPr dirty="0"/>
          </a:p>
          <a:p>
            <a:pPr marL="285750" indent="-285750">
              <a:buSzPct val="45000"/>
              <a:buFont typeface="Arial" panose="020B0604020202020204" pitchFamily="34" charset="0"/>
              <a:buChar char="•"/>
            </a:pPr>
            <a:endParaRPr dirty="0"/>
          </a:p>
        </p:txBody>
      </p:sp>
      <p:pic>
        <p:nvPicPr>
          <p:cNvPr id="107" name="Picture 106"/>
          <p:cNvPicPr/>
          <p:nvPr/>
        </p:nvPicPr>
        <p:blipFill>
          <a:blip r:embed="rId2"/>
          <a:stretch/>
        </p:blipFill>
        <p:spPr>
          <a:xfrm>
            <a:off x="4644000" y="3166920"/>
            <a:ext cx="5394960" cy="4239720"/>
          </a:xfrm>
          <a:prstGeom prst="rect">
            <a:avLst/>
          </a:prstGeom>
          <a:ln>
            <a:noFill/>
          </a:ln>
        </p:spPr>
      </p:pic>
      <p:sp>
        <p:nvSpPr>
          <p:cNvPr id="108" name="TextShape 3"/>
          <p:cNvSpPr txBox="1"/>
          <p:nvPr/>
        </p:nvSpPr>
        <p:spPr>
          <a:xfrm>
            <a:off x="392112" y="2488680"/>
            <a:ext cx="4203720" cy="4663440"/>
          </a:xfrm>
          <a:prstGeom prst="rect">
            <a:avLst/>
          </a:prstGeom>
          <a:noFill/>
          <a:ln>
            <a:noFill/>
          </a:ln>
        </p:spPr>
        <p:txBody>
          <a:bodyPr lIns="90000" tIns="45000" rIns="90000" bIns="45000"/>
          <a:lstStyle/>
          <a:p>
            <a:pPr marL="457200" indent="-457200">
              <a:spcBef>
                <a:spcPts val="600"/>
              </a:spcBef>
              <a:buSzPct val="45000"/>
              <a:buFont typeface="Arial" panose="020B0604020202020204" pitchFamily="34" charset="0"/>
              <a:buChar char="•"/>
            </a:pPr>
            <a:r>
              <a:rPr lang="en-US" sz="3200" dirty="0">
                <a:latin typeface="Arial"/>
              </a:rPr>
              <a:t>Vocal folds can be manipulated into various configurations.</a:t>
            </a:r>
            <a:endParaRPr dirty="0"/>
          </a:p>
          <a:p>
            <a:pPr marL="457200" indent="-457200">
              <a:spcBef>
                <a:spcPts val="600"/>
              </a:spcBef>
              <a:buSzPct val="45000"/>
              <a:buFont typeface="Arial" panose="020B0604020202020204" pitchFamily="34" charset="0"/>
              <a:buChar char="•"/>
            </a:pPr>
            <a:r>
              <a:rPr lang="en-US" sz="3200" dirty="0">
                <a:latin typeface="Arial"/>
              </a:rPr>
              <a:t>In certain configurations, air passing through causes the folds to vibrate, producing sound.</a:t>
            </a:r>
            <a:endParaRPr dirty="0"/>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TextShape 1"/>
          <p:cNvSpPr txBox="1"/>
          <p:nvPr/>
        </p:nvSpPr>
        <p:spPr>
          <a:xfrm>
            <a:off x="504000" y="301320"/>
            <a:ext cx="9071640" cy="1262160"/>
          </a:xfrm>
          <a:prstGeom prst="rect">
            <a:avLst/>
          </a:prstGeom>
          <a:noFill/>
          <a:ln>
            <a:noFill/>
          </a:ln>
        </p:spPr>
        <p:txBody>
          <a:bodyPr lIns="0" tIns="0" rIns="0" bIns="0" anchor="ctr"/>
          <a:lstStyle/>
          <a:p>
            <a:pPr algn="ctr"/>
            <a:r>
              <a:rPr lang="en-US" sz="4400">
                <a:latin typeface="Arial"/>
              </a:rPr>
              <a:t>Clip of the vocal folds in action...</a:t>
            </a:r>
            <a:endParaRPr/>
          </a:p>
        </p:txBody>
      </p:sp>
      <p:sp>
        <p:nvSpPr>
          <p:cNvPr id="110" name="TextShape 2"/>
          <p:cNvSpPr txBox="1"/>
          <p:nvPr/>
        </p:nvSpPr>
        <p:spPr>
          <a:xfrm>
            <a:off x="504000" y="2103120"/>
            <a:ext cx="9188640" cy="4050360"/>
          </a:xfrm>
          <a:prstGeom prst="rect">
            <a:avLst/>
          </a:prstGeom>
          <a:noFill/>
          <a:ln>
            <a:noFill/>
          </a:ln>
        </p:spPr>
        <p:txBody>
          <a:bodyPr lIns="0" tIns="0" rIns="0" bIns="0"/>
          <a:lstStyle/>
          <a:p>
            <a:pPr marL="457200" indent="-457200">
              <a:buSzPct val="45000"/>
              <a:buFont typeface="Arial" panose="020B0604020202020204" pitchFamily="34" charset="0"/>
              <a:buChar char="•"/>
            </a:pPr>
            <a:endParaRPr dirty="0"/>
          </a:p>
        </p:txBody>
      </p:sp>
      <p:pic>
        <p:nvPicPr>
          <p:cNvPr id="2" name="Video Stroboscopy of Vocal Cords">
            <a:hlinkClick r:id="" action="ppaction://media"/>
            <a:extLst>
              <a:ext uri="{FF2B5EF4-FFF2-40B4-BE49-F238E27FC236}">
                <a16:creationId xmlns:a16="http://schemas.microsoft.com/office/drawing/2014/main" id="{E3E27CB0-050B-4C8E-A187-9F2552899D61}"/>
              </a:ext>
            </a:extLst>
          </p:cNvPr>
          <p:cNvPicPr>
            <a:picLocks noChangeAspect="1"/>
          </p:cNvPicPr>
          <p:nvPr>
            <a:videoFile r:link="rId1"/>
            <p:extLst>
              <p:ext uri="{DAA4B4D4-6D71-4841-9C94-3DE7FCFB9230}">
                <p14:media xmlns:p14="http://schemas.microsoft.com/office/powerpoint/2010/main" r:embed="rId2">
                  <p14:trim st="18512" end="38529.9999"/>
                </p14:media>
              </p:ext>
            </p:extLst>
          </p:nvPr>
        </p:nvPicPr>
        <p:blipFill>
          <a:blip r:embed="rId4"/>
          <a:stretch>
            <a:fillRect/>
          </a:stretch>
        </p:blipFill>
        <p:spPr>
          <a:xfrm>
            <a:off x="1310398" y="1892068"/>
            <a:ext cx="7575844" cy="4261412"/>
          </a:xfrm>
          <a:prstGeom prst="rect">
            <a:avLst/>
          </a:prstGeom>
        </p:spPr>
      </p:pic>
      <p:sp>
        <p:nvSpPr>
          <p:cNvPr id="7" name="TextBox 6">
            <a:extLst>
              <a:ext uri="{FF2B5EF4-FFF2-40B4-BE49-F238E27FC236}">
                <a16:creationId xmlns:a16="http://schemas.microsoft.com/office/drawing/2014/main" id="{0C0AEB0A-791B-471D-931B-8EEF25F82F6F}"/>
              </a:ext>
            </a:extLst>
          </p:cNvPr>
          <p:cNvSpPr txBox="1"/>
          <p:nvPr/>
        </p:nvSpPr>
        <p:spPr>
          <a:xfrm>
            <a:off x="1642443" y="6508454"/>
            <a:ext cx="6911754" cy="369332"/>
          </a:xfrm>
          <a:prstGeom prst="rect">
            <a:avLst/>
          </a:prstGeom>
          <a:noFill/>
          <a:ln>
            <a:noFill/>
          </a:ln>
        </p:spPr>
        <p:txBody>
          <a:bodyPr wrap="square">
            <a:spAutoFit/>
          </a:bodyPr>
          <a:lstStyle/>
          <a:p>
            <a:pPr marL="457200" indent="-457200">
              <a:buSzPct val="45000"/>
              <a:buFont typeface="Arial" panose="020B0604020202020204" pitchFamily="34" charset="0"/>
              <a:buChar char="•"/>
            </a:pPr>
            <a:r>
              <a:rPr lang="en-US" sz="1800" dirty="0">
                <a:latin typeface="Arial"/>
              </a:rPr>
              <a:t>http://www.youtube.com/watch?v=mJedwz_r2Pc#t=18</a:t>
            </a:r>
            <a:endParaRPr lang="en-US" dirty="0"/>
          </a:p>
        </p:txBody>
      </p:sp>
    </p:spTree>
  </p:cSld>
  <p:clrMapOvr>
    <a:masterClrMapping/>
  </p:clrMapOvr>
  <p:timing>
    <p:tnLst>
      <p:par>
        <p:cTn id="1" dur="indefinite" restart="never" nodeType="tmRoot">
          <p:childTnLst>
            <p:seq>
              <p:cTn id="2"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675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 name="TextShape 1"/>
          <p:cNvSpPr txBox="1"/>
          <p:nvPr/>
        </p:nvSpPr>
        <p:spPr>
          <a:xfrm>
            <a:off x="504000" y="301320"/>
            <a:ext cx="9071640" cy="1262160"/>
          </a:xfrm>
          <a:prstGeom prst="rect">
            <a:avLst/>
          </a:prstGeom>
          <a:noFill/>
          <a:ln>
            <a:noFill/>
          </a:ln>
        </p:spPr>
        <p:txBody>
          <a:bodyPr lIns="0" tIns="0" rIns="0" bIns="0" anchor="ctr"/>
          <a:lstStyle/>
          <a:p>
            <a:pPr algn="ctr"/>
            <a:r>
              <a:rPr lang="en-US" sz="4400">
                <a:latin typeface="Arial"/>
              </a:rPr>
              <a:t>Voicing</a:t>
            </a:r>
            <a:endParaRPr/>
          </a:p>
        </p:txBody>
      </p:sp>
      <p:sp>
        <p:nvSpPr>
          <p:cNvPr id="113" name="TextShape 2"/>
          <p:cNvSpPr txBox="1"/>
          <p:nvPr/>
        </p:nvSpPr>
        <p:spPr>
          <a:xfrm>
            <a:off x="504000" y="1769040"/>
            <a:ext cx="8870040" cy="4814640"/>
          </a:xfrm>
          <a:prstGeom prst="rect">
            <a:avLst/>
          </a:prstGeom>
          <a:noFill/>
          <a:ln>
            <a:noFill/>
          </a:ln>
        </p:spPr>
        <p:txBody>
          <a:bodyPr lIns="0" tIns="0" rIns="0" bIns="0"/>
          <a:lstStyle/>
          <a:p>
            <a:pPr marL="457200" indent="-457200">
              <a:spcBef>
                <a:spcPts val="1200"/>
              </a:spcBef>
              <a:buSzPct val="45000"/>
              <a:buFont typeface="Arial" panose="020B0604020202020204" pitchFamily="34" charset="0"/>
              <a:buChar char="•"/>
            </a:pPr>
            <a:r>
              <a:rPr lang="en-US" sz="3200" dirty="0">
                <a:latin typeface="Arial"/>
              </a:rPr>
              <a:t>What is the difference between a “z” sound and an “s” sound?</a:t>
            </a:r>
            <a:endParaRPr dirty="0"/>
          </a:p>
          <a:p>
            <a:pPr marL="457200" indent="-457200">
              <a:spcBef>
                <a:spcPts val="1200"/>
              </a:spcBef>
              <a:buSzPct val="45000"/>
              <a:buFont typeface="Arial" panose="020B0604020202020204" pitchFamily="34" charset="0"/>
              <a:buChar char="•"/>
            </a:pPr>
            <a:r>
              <a:rPr lang="en-US" sz="3200" dirty="0">
                <a:latin typeface="Arial"/>
              </a:rPr>
              <a:t>Put your hand over your larynx and see if you can feel any difference between “zzzz” and “</a:t>
            </a:r>
            <a:r>
              <a:rPr lang="en-US" sz="3200" dirty="0" err="1">
                <a:latin typeface="Arial"/>
              </a:rPr>
              <a:t>ssss</a:t>
            </a:r>
            <a:r>
              <a:rPr lang="en-US" sz="3200" dirty="0">
                <a:latin typeface="Arial"/>
              </a:rPr>
              <a:t>.”</a:t>
            </a:r>
            <a:endParaRPr dirty="0"/>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TextShape 1"/>
          <p:cNvSpPr txBox="1"/>
          <p:nvPr/>
        </p:nvSpPr>
        <p:spPr>
          <a:xfrm>
            <a:off x="504492" y="162035"/>
            <a:ext cx="9071640" cy="1262160"/>
          </a:xfrm>
          <a:prstGeom prst="rect">
            <a:avLst/>
          </a:prstGeom>
          <a:noFill/>
          <a:ln>
            <a:noFill/>
          </a:ln>
        </p:spPr>
        <p:txBody>
          <a:bodyPr lIns="0" tIns="0" rIns="0" bIns="0" anchor="ctr"/>
          <a:lstStyle/>
          <a:p>
            <a:pPr algn="ctr"/>
            <a:r>
              <a:rPr lang="en-US" sz="4400" dirty="0">
                <a:latin typeface="Arial"/>
              </a:rPr>
              <a:t>Reminders</a:t>
            </a:r>
            <a:endParaRPr dirty="0"/>
          </a:p>
        </p:txBody>
      </p:sp>
      <p:sp>
        <p:nvSpPr>
          <p:cNvPr id="43" name="TextShape 2"/>
          <p:cNvSpPr txBox="1"/>
          <p:nvPr/>
        </p:nvSpPr>
        <p:spPr>
          <a:xfrm>
            <a:off x="504492" y="1798637"/>
            <a:ext cx="8870040" cy="4479960"/>
          </a:xfrm>
          <a:prstGeom prst="rect">
            <a:avLst/>
          </a:prstGeom>
          <a:noFill/>
          <a:ln>
            <a:noFill/>
          </a:ln>
        </p:spPr>
        <p:txBody>
          <a:bodyPr lIns="0" tIns="0" rIns="0" bIns="0"/>
          <a:lstStyle/>
          <a:p>
            <a:pPr marL="285750" indent="-285750">
              <a:spcBef>
                <a:spcPts val="1200"/>
              </a:spcBef>
              <a:spcAft>
                <a:spcPts val="1200"/>
              </a:spcAft>
              <a:buSzPct val="100000"/>
              <a:buFont typeface="Arial" panose="020B0604020202020204" pitchFamily="34" charset="0"/>
              <a:buChar char="•"/>
            </a:pPr>
            <a:r>
              <a:rPr lang="en-US" sz="3200" dirty="0"/>
              <a:t>Zoom office hours are happening each week on Fridays at 2 PM.</a:t>
            </a:r>
          </a:p>
          <a:p>
            <a:pPr marL="285750" indent="-285750">
              <a:spcBef>
                <a:spcPts val="1200"/>
              </a:spcBef>
              <a:spcAft>
                <a:spcPts val="1200"/>
              </a:spcAft>
              <a:buSzPct val="100000"/>
              <a:buFont typeface="Arial" panose="020B0604020202020204" pitchFamily="34" charset="0"/>
              <a:buChar char="•"/>
            </a:pPr>
            <a:r>
              <a:rPr lang="en-US" sz="3200" dirty="0"/>
              <a:t>Tutorials will be starting on Week 4.</a:t>
            </a:r>
          </a:p>
          <a:p>
            <a:pPr marL="285750" indent="-285750">
              <a:spcBef>
                <a:spcPts val="1200"/>
              </a:spcBef>
              <a:spcAft>
                <a:spcPts val="1200"/>
              </a:spcAft>
              <a:buSzPct val="100000"/>
              <a:buFont typeface="Arial" panose="020B0604020202020204" pitchFamily="34" charset="0"/>
              <a:buChar char="•"/>
            </a:pPr>
            <a:r>
              <a:rPr lang="en-US" sz="3200" dirty="0"/>
              <a:t>Assignment 1 will be released next week, but not due until Week 5.</a:t>
            </a:r>
          </a:p>
          <a:p>
            <a:pPr marL="285750" indent="-285750">
              <a:spcBef>
                <a:spcPts val="1200"/>
              </a:spcBef>
              <a:buSzPct val="100000"/>
              <a:buFont typeface="Arial" panose="020B0604020202020204" pitchFamily="34" charset="0"/>
              <a:buChar char="•"/>
            </a:pPr>
            <a:endParaRPr sz="3200" dirty="0"/>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 name="TextShape 1"/>
          <p:cNvSpPr txBox="1"/>
          <p:nvPr/>
        </p:nvSpPr>
        <p:spPr>
          <a:xfrm>
            <a:off x="504000" y="301320"/>
            <a:ext cx="9071640" cy="1262160"/>
          </a:xfrm>
          <a:prstGeom prst="rect">
            <a:avLst/>
          </a:prstGeom>
          <a:noFill/>
          <a:ln>
            <a:noFill/>
          </a:ln>
        </p:spPr>
        <p:txBody>
          <a:bodyPr lIns="0" tIns="0" rIns="0" bIns="0" anchor="ctr"/>
          <a:lstStyle/>
          <a:p>
            <a:pPr algn="ctr"/>
            <a:r>
              <a:rPr lang="en-US" sz="4400">
                <a:latin typeface="Arial"/>
              </a:rPr>
              <a:t>Voicing</a:t>
            </a:r>
            <a:endParaRPr/>
          </a:p>
        </p:txBody>
      </p:sp>
      <p:sp>
        <p:nvSpPr>
          <p:cNvPr id="115" name="TextShape 2"/>
          <p:cNvSpPr txBox="1"/>
          <p:nvPr/>
        </p:nvSpPr>
        <p:spPr>
          <a:xfrm>
            <a:off x="504000" y="1769040"/>
            <a:ext cx="8870040" cy="5454720"/>
          </a:xfrm>
          <a:prstGeom prst="rect">
            <a:avLst/>
          </a:prstGeom>
          <a:noFill/>
          <a:ln>
            <a:noFill/>
          </a:ln>
        </p:spPr>
        <p:txBody>
          <a:bodyPr lIns="0" tIns="0" rIns="0" bIns="0"/>
          <a:lstStyle/>
          <a:p>
            <a:pPr marL="457200" indent="-457200">
              <a:spcBef>
                <a:spcPts val="1200"/>
              </a:spcBef>
              <a:buSzPct val="45000"/>
              <a:buFont typeface="Arial" panose="020B0604020202020204" pitchFamily="34" charset="0"/>
              <a:buChar char="•"/>
            </a:pPr>
            <a:r>
              <a:rPr lang="en-US" sz="3200" dirty="0">
                <a:latin typeface="Arial"/>
              </a:rPr>
              <a:t>The vocal folds provide one of the key distinctions in speech sounds:</a:t>
            </a:r>
            <a:endParaRPr dirty="0"/>
          </a:p>
          <a:p>
            <a:pPr marL="914400" lvl="1" indent="-457200">
              <a:spcBef>
                <a:spcPts val="1200"/>
              </a:spcBef>
              <a:buSzPct val="75000"/>
              <a:buFont typeface="Arial" panose="020B0604020202020204" pitchFamily="34" charset="0"/>
              <a:buChar char="•"/>
            </a:pPr>
            <a:r>
              <a:rPr lang="en-US" sz="2800" b="1" dirty="0">
                <a:latin typeface="Arial"/>
              </a:rPr>
              <a:t>Voiced</a:t>
            </a:r>
            <a:r>
              <a:rPr lang="en-US" sz="2800" dirty="0">
                <a:latin typeface="Arial"/>
              </a:rPr>
              <a:t>: vocal folds vibrating</a:t>
            </a:r>
            <a:endParaRPr dirty="0"/>
          </a:p>
          <a:p>
            <a:pPr marL="914400" lvl="1" indent="-457200">
              <a:spcBef>
                <a:spcPts val="1200"/>
              </a:spcBef>
              <a:buSzPct val="75000"/>
              <a:buFont typeface="Arial" panose="020B0604020202020204" pitchFamily="34" charset="0"/>
              <a:buChar char="•"/>
            </a:pPr>
            <a:r>
              <a:rPr lang="en-US" sz="2800" b="1" dirty="0">
                <a:latin typeface="Arial"/>
              </a:rPr>
              <a:t>Voiceless</a:t>
            </a:r>
            <a:r>
              <a:rPr lang="en-US" sz="2800" dirty="0">
                <a:latin typeface="Arial"/>
              </a:rPr>
              <a:t>: vocal folds not vibrating</a:t>
            </a:r>
            <a:endParaRPr dirty="0"/>
          </a:p>
          <a:p>
            <a:pPr marL="457200" indent="-457200">
              <a:spcBef>
                <a:spcPts val="1200"/>
              </a:spcBef>
              <a:buSzPct val="45000"/>
              <a:buFont typeface="Arial" panose="020B0604020202020204" pitchFamily="34" charset="0"/>
              <a:buChar char="•"/>
            </a:pPr>
            <a:r>
              <a:rPr lang="en-US" sz="3200" dirty="0">
                <a:latin typeface="Arial"/>
              </a:rPr>
              <a:t>Which of the following words start with a voiced consonant?</a:t>
            </a:r>
            <a:endParaRPr dirty="0"/>
          </a:p>
          <a:p>
            <a:pPr lvl="1"/>
            <a:r>
              <a:rPr lang="en-US" sz="3200" dirty="0">
                <a:latin typeface="Arial"/>
              </a:rPr>
              <a:t>                  (a) pair</a:t>
            </a:r>
            <a:endParaRPr dirty="0"/>
          </a:p>
          <a:p>
            <a:r>
              <a:rPr lang="en-US" sz="3200" dirty="0">
                <a:latin typeface="Arial"/>
              </a:rPr>
              <a:t>                      (b) shine</a:t>
            </a:r>
            <a:endParaRPr dirty="0"/>
          </a:p>
          <a:p>
            <a:r>
              <a:rPr lang="en-US" sz="3200" dirty="0">
                <a:latin typeface="Arial"/>
              </a:rPr>
              <a:t>                      (c) judge</a:t>
            </a:r>
            <a:endParaRPr dirty="0"/>
          </a:p>
          <a:p>
            <a:r>
              <a:rPr lang="en-US" sz="3200" dirty="0">
                <a:latin typeface="Arial"/>
              </a:rPr>
              <a:t>                      (d) bear</a:t>
            </a:r>
            <a:endParaRPr dirty="0"/>
          </a:p>
          <a:p>
            <a:pPr marL="285750" indent="-285750">
              <a:buFont typeface="Arial" panose="020B0604020202020204" pitchFamily="34" charset="0"/>
              <a:buChar char="•"/>
            </a:pPr>
            <a:endParaRPr dirty="0"/>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 name="TextShape 1"/>
          <p:cNvSpPr txBox="1"/>
          <p:nvPr/>
        </p:nvSpPr>
        <p:spPr>
          <a:xfrm>
            <a:off x="504000" y="301320"/>
            <a:ext cx="9071640" cy="1262160"/>
          </a:xfrm>
          <a:prstGeom prst="rect">
            <a:avLst/>
          </a:prstGeom>
          <a:noFill/>
          <a:ln>
            <a:noFill/>
          </a:ln>
        </p:spPr>
        <p:txBody>
          <a:bodyPr lIns="0" tIns="0" rIns="0" bIns="0" anchor="ctr"/>
          <a:lstStyle/>
          <a:p>
            <a:pPr algn="ctr"/>
            <a:r>
              <a:rPr lang="en-US" sz="4400">
                <a:latin typeface="Arial"/>
              </a:rPr>
              <a:t>Voicing</a:t>
            </a:r>
            <a:endParaRPr/>
          </a:p>
        </p:txBody>
      </p:sp>
      <p:sp>
        <p:nvSpPr>
          <p:cNvPr id="117" name="TextShape 2"/>
          <p:cNvSpPr txBox="1"/>
          <p:nvPr/>
        </p:nvSpPr>
        <p:spPr>
          <a:xfrm>
            <a:off x="504000" y="1920240"/>
            <a:ext cx="8870040" cy="4663440"/>
          </a:xfrm>
          <a:prstGeom prst="rect">
            <a:avLst/>
          </a:prstGeom>
          <a:noFill/>
          <a:ln>
            <a:noFill/>
          </a:ln>
        </p:spPr>
        <p:txBody>
          <a:bodyPr lIns="0" tIns="0" rIns="0" bIns="0"/>
          <a:lstStyle/>
          <a:p>
            <a:pPr>
              <a:buSzPct val="45000"/>
            </a:pPr>
            <a:r>
              <a:rPr lang="en-US" sz="3200" dirty="0">
                <a:latin typeface="Arial"/>
              </a:rPr>
              <a:t>Which of the following words start with a voiced consonant?</a:t>
            </a:r>
            <a:endParaRPr dirty="0"/>
          </a:p>
          <a:p>
            <a:r>
              <a:rPr lang="en-US" sz="3200" dirty="0">
                <a:latin typeface="Arial"/>
              </a:rPr>
              <a:t>                      (a) </a:t>
            </a:r>
            <a:r>
              <a:rPr lang="en-US" sz="3200" dirty="0">
                <a:solidFill>
                  <a:srgbClr val="000080"/>
                </a:solidFill>
                <a:latin typeface="Arial"/>
              </a:rPr>
              <a:t>pair: 		voiceless</a:t>
            </a:r>
            <a:endParaRPr dirty="0"/>
          </a:p>
          <a:p>
            <a:r>
              <a:rPr lang="en-US" sz="3200" dirty="0">
                <a:latin typeface="Arial"/>
              </a:rPr>
              <a:t>                      (b) </a:t>
            </a:r>
            <a:r>
              <a:rPr lang="en-US" sz="3200" dirty="0">
                <a:solidFill>
                  <a:srgbClr val="000080"/>
                </a:solidFill>
                <a:latin typeface="Arial"/>
              </a:rPr>
              <a:t>shine: 		voiceless</a:t>
            </a:r>
            <a:endParaRPr dirty="0"/>
          </a:p>
          <a:p>
            <a:r>
              <a:rPr lang="en-US" sz="3200" dirty="0">
                <a:latin typeface="Arial"/>
              </a:rPr>
              <a:t>                      (c) </a:t>
            </a:r>
            <a:r>
              <a:rPr lang="en-US" sz="3200" dirty="0">
                <a:solidFill>
                  <a:srgbClr val="008000"/>
                </a:solidFill>
                <a:latin typeface="Arial"/>
              </a:rPr>
              <a:t>judge: 		voiced</a:t>
            </a:r>
            <a:endParaRPr dirty="0"/>
          </a:p>
          <a:p>
            <a:r>
              <a:rPr lang="en-US" sz="3200" dirty="0">
                <a:latin typeface="Arial"/>
              </a:rPr>
              <a:t>                      (d) </a:t>
            </a:r>
            <a:r>
              <a:rPr lang="en-US" sz="3200" dirty="0">
                <a:solidFill>
                  <a:srgbClr val="008000"/>
                </a:solidFill>
                <a:latin typeface="Arial"/>
              </a:rPr>
              <a:t>bear: 		voiced</a:t>
            </a:r>
            <a:endParaRPr dirty="0"/>
          </a:p>
          <a:p>
            <a:endParaRPr dirty="0"/>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TextShape 1"/>
          <p:cNvSpPr txBox="1"/>
          <p:nvPr/>
        </p:nvSpPr>
        <p:spPr>
          <a:xfrm>
            <a:off x="504000" y="301320"/>
            <a:ext cx="9071640" cy="1262160"/>
          </a:xfrm>
          <a:prstGeom prst="rect">
            <a:avLst/>
          </a:prstGeom>
          <a:noFill/>
          <a:ln>
            <a:noFill/>
          </a:ln>
        </p:spPr>
        <p:txBody>
          <a:bodyPr lIns="0" tIns="0" rIns="0" bIns="0" anchor="ctr"/>
          <a:lstStyle/>
          <a:p>
            <a:pPr algn="ctr"/>
            <a:r>
              <a:rPr lang="en-US" sz="4400">
                <a:latin typeface="Arial"/>
              </a:rPr>
              <a:t>Voicing</a:t>
            </a:r>
            <a:endParaRPr/>
          </a:p>
        </p:txBody>
      </p:sp>
      <p:sp>
        <p:nvSpPr>
          <p:cNvPr id="119" name="TextShape 2"/>
          <p:cNvSpPr txBox="1"/>
          <p:nvPr/>
        </p:nvSpPr>
        <p:spPr>
          <a:xfrm>
            <a:off x="504000" y="1920240"/>
            <a:ext cx="8870040" cy="4663440"/>
          </a:xfrm>
          <a:prstGeom prst="rect">
            <a:avLst/>
          </a:prstGeom>
          <a:noFill/>
          <a:ln>
            <a:noFill/>
          </a:ln>
        </p:spPr>
        <p:txBody>
          <a:bodyPr lIns="0" tIns="0" rIns="0" bIns="0"/>
          <a:lstStyle/>
          <a:p>
            <a:pPr marL="457200" indent="-457200">
              <a:buSzPct val="45000"/>
              <a:buFont typeface="Arial" panose="020B0604020202020204" pitchFamily="34" charset="0"/>
              <a:buChar char="•"/>
            </a:pPr>
            <a:r>
              <a:rPr lang="en-US" sz="3200" dirty="0">
                <a:latin typeface="Arial"/>
              </a:rPr>
              <a:t>What about vowels, are they voiced or voiceless?</a:t>
            </a:r>
            <a:endParaRPr dirty="0"/>
          </a:p>
          <a:p>
            <a:endParaRPr dirty="0"/>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TextShape 1"/>
          <p:cNvSpPr txBox="1"/>
          <p:nvPr/>
        </p:nvSpPr>
        <p:spPr>
          <a:xfrm>
            <a:off x="504000" y="301320"/>
            <a:ext cx="9071640" cy="1262160"/>
          </a:xfrm>
          <a:prstGeom prst="rect">
            <a:avLst/>
          </a:prstGeom>
          <a:noFill/>
          <a:ln>
            <a:noFill/>
          </a:ln>
        </p:spPr>
        <p:txBody>
          <a:bodyPr lIns="0" tIns="0" rIns="0" bIns="0" anchor="ctr"/>
          <a:lstStyle/>
          <a:p>
            <a:pPr algn="ctr"/>
            <a:r>
              <a:rPr lang="en-US" sz="4400">
                <a:latin typeface="Arial"/>
              </a:rPr>
              <a:t>Voicing</a:t>
            </a:r>
            <a:endParaRPr/>
          </a:p>
        </p:txBody>
      </p:sp>
      <p:sp>
        <p:nvSpPr>
          <p:cNvPr id="121" name="TextShape 2"/>
          <p:cNvSpPr txBox="1"/>
          <p:nvPr/>
        </p:nvSpPr>
        <p:spPr>
          <a:xfrm>
            <a:off x="504000" y="1920240"/>
            <a:ext cx="8870040" cy="4663440"/>
          </a:xfrm>
          <a:prstGeom prst="rect">
            <a:avLst/>
          </a:prstGeom>
          <a:noFill/>
          <a:ln>
            <a:noFill/>
          </a:ln>
        </p:spPr>
        <p:txBody>
          <a:bodyPr lIns="0" tIns="0" rIns="0" bIns="0"/>
          <a:lstStyle/>
          <a:p>
            <a:pPr marL="457200" indent="-457200">
              <a:spcBef>
                <a:spcPts val="1200"/>
              </a:spcBef>
              <a:buSzPct val="45000"/>
              <a:buFont typeface="Arial" panose="020B0604020202020204" pitchFamily="34" charset="0"/>
              <a:buChar char="•"/>
            </a:pPr>
            <a:r>
              <a:rPr lang="en-US" sz="3200" dirty="0">
                <a:latin typeface="Arial"/>
              </a:rPr>
              <a:t>What about vowels, are they voiced or voiceless?</a:t>
            </a:r>
            <a:endParaRPr dirty="0"/>
          </a:p>
          <a:p>
            <a:pPr marL="914400" lvl="1" indent="-457200">
              <a:spcBef>
                <a:spcPts val="1200"/>
              </a:spcBef>
              <a:buSzPct val="75000"/>
              <a:buFont typeface="Arial" panose="020B0604020202020204" pitchFamily="34" charset="0"/>
              <a:buChar char="•"/>
            </a:pPr>
            <a:r>
              <a:rPr lang="en-US" sz="2800" dirty="0">
                <a:latin typeface="Arial"/>
              </a:rPr>
              <a:t>In English (and most languages), all vowels are voiced.</a:t>
            </a:r>
            <a:endParaRPr dirty="0"/>
          </a:p>
          <a:p>
            <a:endParaRPr dirty="0"/>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 name="TextShape 1"/>
          <p:cNvSpPr txBox="1"/>
          <p:nvPr/>
        </p:nvSpPr>
        <p:spPr>
          <a:xfrm>
            <a:off x="504000" y="301320"/>
            <a:ext cx="9071640" cy="1262160"/>
          </a:xfrm>
          <a:prstGeom prst="rect">
            <a:avLst/>
          </a:prstGeom>
          <a:noFill/>
          <a:ln>
            <a:noFill/>
          </a:ln>
        </p:spPr>
        <p:txBody>
          <a:bodyPr lIns="0" tIns="0" rIns="0" bIns="0" anchor="ctr"/>
          <a:lstStyle/>
          <a:p>
            <a:pPr algn="ctr"/>
            <a:r>
              <a:rPr lang="en-US" sz="4400">
                <a:latin typeface="Arial"/>
              </a:rPr>
              <a:t>Nasal and Oral</a:t>
            </a:r>
            <a:endParaRPr/>
          </a:p>
        </p:txBody>
      </p:sp>
      <p:sp>
        <p:nvSpPr>
          <p:cNvPr id="123" name="TextShape 2"/>
          <p:cNvSpPr txBox="1"/>
          <p:nvPr/>
        </p:nvSpPr>
        <p:spPr>
          <a:xfrm>
            <a:off x="504000" y="2011680"/>
            <a:ext cx="8870040" cy="4142160"/>
          </a:xfrm>
          <a:prstGeom prst="rect">
            <a:avLst/>
          </a:prstGeom>
          <a:noFill/>
          <a:ln>
            <a:noFill/>
          </a:ln>
        </p:spPr>
        <p:txBody>
          <a:bodyPr lIns="0" tIns="0" rIns="0" bIns="0"/>
          <a:lstStyle/>
          <a:p>
            <a:pPr marL="457200" indent="-457200">
              <a:spcBef>
                <a:spcPts val="1200"/>
              </a:spcBef>
              <a:buSzPct val="45000"/>
              <a:buFont typeface="Arial" panose="020B0604020202020204" pitchFamily="34" charset="0"/>
              <a:buChar char="•"/>
            </a:pPr>
            <a:r>
              <a:rPr lang="en-US" sz="3200" dirty="0">
                <a:latin typeface="Arial"/>
              </a:rPr>
              <a:t>Hold your nose and say “</a:t>
            </a:r>
            <a:r>
              <a:rPr lang="en-US" sz="3200" dirty="0" err="1">
                <a:latin typeface="Arial"/>
              </a:rPr>
              <a:t>ahhhh</a:t>
            </a:r>
            <a:r>
              <a:rPr lang="en-US" sz="3200" dirty="0">
                <a:latin typeface="Arial"/>
              </a:rPr>
              <a:t>”</a:t>
            </a:r>
            <a:endParaRPr dirty="0"/>
          </a:p>
          <a:p>
            <a:pPr marL="457200" indent="-457200">
              <a:spcBef>
                <a:spcPts val="1200"/>
              </a:spcBef>
              <a:buSzPct val="45000"/>
              <a:buFont typeface="Arial" panose="020B0604020202020204" pitchFamily="34" charset="0"/>
              <a:buChar char="•"/>
            </a:pPr>
            <a:r>
              <a:rPr lang="en-US" sz="3200" dirty="0">
                <a:latin typeface="Arial"/>
              </a:rPr>
              <a:t>Now hold your nose and say “</a:t>
            </a:r>
            <a:r>
              <a:rPr lang="en-US" sz="3200" dirty="0" err="1">
                <a:latin typeface="Arial"/>
              </a:rPr>
              <a:t>mmmm</a:t>
            </a:r>
            <a:r>
              <a:rPr lang="en-US" sz="3200" dirty="0">
                <a:latin typeface="Arial"/>
              </a:rPr>
              <a:t>”</a:t>
            </a:r>
            <a:endParaRPr dirty="0"/>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TextShape 1"/>
          <p:cNvSpPr txBox="1"/>
          <p:nvPr/>
        </p:nvSpPr>
        <p:spPr>
          <a:xfrm>
            <a:off x="504000" y="301320"/>
            <a:ext cx="9071640" cy="1262160"/>
          </a:xfrm>
          <a:prstGeom prst="rect">
            <a:avLst/>
          </a:prstGeom>
          <a:noFill/>
          <a:ln>
            <a:noFill/>
          </a:ln>
        </p:spPr>
        <p:txBody>
          <a:bodyPr lIns="0" tIns="0" rIns="0" bIns="0" anchor="ctr"/>
          <a:lstStyle/>
          <a:p>
            <a:pPr algn="ctr"/>
            <a:r>
              <a:rPr lang="en-US" sz="4400">
                <a:latin typeface="Arial"/>
              </a:rPr>
              <a:t>Nasal and Oral</a:t>
            </a:r>
            <a:endParaRPr/>
          </a:p>
        </p:txBody>
      </p:sp>
      <p:pic>
        <p:nvPicPr>
          <p:cNvPr id="125" name="Picture 124"/>
          <p:cNvPicPr/>
          <p:nvPr/>
        </p:nvPicPr>
        <p:blipFill>
          <a:blip r:embed="rId2"/>
          <a:stretch/>
        </p:blipFill>
        <p:spPr>
          <a:xfrm>
            <a:off x="822960" y="1677600"/>
            <a:ext cx="8345520" cy="5454720"/>
          </a:xfrm>
          <a:prstGeom prst="rect">
            <a:avLst/>
          </a:prstGeom>
          <a:ln>
            <a:noFill/>
          </a:ln>
        </p:spPr>
      </p:pic>
      <p:sp>
        <p:nvSpPr>
          <p:cNvPr id="126" name="CustomShape 2"/>
          <p:cNvSpPr/>
          <p:nvPr/>
        </p:nvSpPr>
        <p:spPr>
          <a:xfrm>
            <a:off x="1280160" y="6035040"/>
            <a:ext cx="1737360" cy="548640"/>
          </a:xfrm>
          <a:prstGeom prst="rect">
            <a:avLst/>
          </a:prstGeom>
          <a:solidFill>
            <a:srgbClr val="FFFFFF"/>
          </a:solidFill>
          <a:ln>
            <a:noFill/>
          </a:ln>
        </p:spPr>
        <p:style>
          <a:lnRef idx="0">
            <a:scrgbClr r="0" g="0" b="0"/>
          </a:lnRef>
          <a:fillRef idx="0">
            <a:scrgbClr r="0" g="0" b="0"/>
          </a:fillRef>
          <a:effectRef idx="0">
            <a:scrgbClr r="0" g="0" b="0"/>
          </a:effectRef>
          <a:fontRef idx="minor"/>
        </p:style>
      </p:sp>
      <p:sp>
        <p:nvSpPr>
          <p:cNvPr id="127" name="CustomShape 3"/>
          <p:cNvSpPr/>
          <p:nvPr/>
        </p:nvSpPr>
        <p:spPr>
          <a:xfrm>
            <a:off x="5852160" y="6035040"/>
            <a:ext cx="1737360" cy="548640"/>
          </a:xfrm>
          <a:prstGeom prst="rect">
            <a:avLst/>
          </a:prstGeom>
          <a:solidFill>
            <a:srgbClr val="FFFFFF"/>
          </a:solidFill>
          <a:ln>
            <a:noFill/>
          </a:ln>
        </p:spPr>
        <p:style>
          <a:lnRef idx="0">
            <a:scrgbClr r="0" g="0" b="0"/>
          </a:lnRef>
          <a:fillRef idx="0">
            <a:scrgbClr r="0" g="0" b="0"/>
          </a:fillRef>
          <a:effectRef idx="0">
            <a:scrgbClr r="0" g="0" b="0"/>
          </a:effectRef>
          <a:fontRef idx="minor"/>
        </p:style>
      </p:sp>
      <p:sp>
        <p:nvSpPr>
          <p:cNvPr id="128" name="TextShape 4"/>
          <p:cNvSpPr txBox="1"/>
          <p:nvPr/>
        </p:nvSpPr>
        <p:spPr>
          <a:xfrm>
            <a:off x="873720" y="6362280"/>
            <a:ext cx="2315880" cy="828360"/>
          </a:xfrm>
          <a:prstGeom prst="rect">
            <a:avLst/>
          </a:prstGeom>
          <a:noFill/>
          <a:ln>
            <a:noFill/>
          </a:ln>
        </p:spPr>
        <p:txBody>
          <a:bodyPr lIns="90000" tIns="45000" rIns="90000" bIns="45000"/>
          <a:lstStyle/>
          <a:p>
            <a:r>
              <a:rPr lang="en-US" sz="2600">
                <a:latin typeface="Arial"/>
              </a:rPr>
              <a:t>Nasal: </a:t>
            </a:r>
            <a:endParaRPr/>
          </a:p>
          <a:p>
            <a:r>
              <a:rPr lang="en-US" sz="2600">
                <a:latin typeface="Arial"/>
              </a:rPr>
              <a:t>velum lowered</a:t>
            </a:r>
            <a:endParaRPr/>
          </a:p>
        </p:txBody>
      </p:sp>
      <p:sp>
        <p:nvSpPr>
          <p:cNvPr id="129" name="TextShape 5"/>
          <p:cNvSpPr txBox="1"/>
          <p:nvPr/>
        </p:nvSpPr>
        <p:spPr>
          <a:xfrm>
            <a:off x="5528520" y="6345360"/>
            <a:ext cx="2058120" cy="828360"/>
          </a:xfrm>
          <a:prstGeom prst="rect">
            <a:avLst/>
          </a:prstGeom>
          <a:noFill/>
          <a:ln>
            <a:noFill/>
          </a:ln>
        </p:spPr>
        <p:txBody>
          <a:bodyPr lIns="90000" tIns="45000" rIns="90000" bIns="45000"/>
          <a:lstStyle/>
          <a:p>
            <a:r>
              <a:rPr lang="en-US" sz="2600">
                <a:latin typeface="Arial"/>
              </a:rPr>
              <a:t>Oral:</a:t>
            </a:r>
            <a:endParaRPr/>
          </a:p>
          <a:p>
            <a:r>
              <a:rPr lang="en-US" sz="2600">
                <a:latin typeface="Arial"/>
              </a:rPr>
              <a:t>velum raised</a:t>
            </a:r>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 name="TextShape 1"/>
          <p:cNvSpPr txBox="1"/>
          <p:nvPr/>
        </p:nvSpPr>
        <p:spPr>
          <a:xfrm>
            <a:off x="504000" y="301320"/>
            <a:ext cx="9071640" cy="1262160"/>
          </a:xfrm>
          <a:prstGeom prst="rect">
            <a:avLst/>
          </a:prstGeom>
          <a:noFill/>
          <a:ln>
            <a:noFill/>
          </a:ln>
        </p:spPr>
        <p:txBody>
          <a:bodyPr lIns="0" tIns="0" rIns="0" bIns="0" anchor="ctr"/>
          <a:lstStyle/>
          <a:p>
            <a:pPr algn="ctr"/>
            <a:r>
              <a:rPr lang="en-US" sz="4400">
                <a:latin typeface="Arial"/>
              </a:rPr>
              <a:t>Consonants vs. Vowels</a:t>
            </a:r>
            <a:endParaRPr/>
          </a:p>
        </p:txBody>
      </p:sp>
      <p:sp>
        <p:nvSpPr>
          <p:cNvPr id="131" name="TextShape 2"/>
          <p:cNvSpPr txBox="1"/>
          <p:nvPr/>
        </p:nvSpPr>
        <p:spPr>
          <a:xfrm>
            <a:off x="504000" y="2103120"/>
            <a:ext cx="8870040" cy="4050720"/>
          </a:xfrm>
          <a:prstGeom prst="rect">
            <a:avLst/>
          </a:prstGeom>
          <a:noFill/>
          <a:ln>
            <a:noFill/>
          </a:ln>
        </p:spPr>
        <p:txBody>
          <a:bodyPr lIns="0" tIns="0" rIns="0" bIns="0"/>
          <a:lstStyle/>
          <a:p>
            <a:pPr marL="457200" indent="-457200">
              <a:spcBef>
                <a:spcPts val="1200"/>
              </a:spcBef>
              <a:buSzPct val="45000"/>
              <a:buFont typeface="Arial" panose="020B0604020202020204" pitchFamily="34" charset="0"/>
              <a:buChar char="•"/>
            </a:pPr>
            <a:r>
              <a:rPr lang="en-US" sz="3200" dirty="0">
                <a:latin typeface="Arial"/>
              </a:rPr>
              <a:t>Consonants: airflow through the oral cavity is </a:t>
            </a:r>
            <a:r>
              <a:rPr lang="en-US" sz="3200" b="1" dirty="0">
                <a:latin typeface="Arial"/>
              </a:rPr>
              <a:t>obstructed</a:t>
            </a:r>
            <a:r>
              <a:rPr lang="en-US" sz="3200" dirty="0">
                <a:latin typeface="Arial"/>
              </a:rPr>
              <a:t> in some way.</a:t>
            </a:r>
            <a:endParaRPr dirty="0"/>
          </a:p>
          <a:p>
            <a:pPr marL="457200" indent="-457200">
              <a:spcBef>
                <a:spcPts val="1200"/>
              </a:spcBef>
              <a:buSzPct val="45000"/>
              <a:buFont typeface="Arial" panose="020B0604020202020204" pitchFamily="34" charset="0"/>
              <a:buChar char="•"/>
            </a:pPr>
            <a:r>
              <a:rPr lang="en-US" sz="3200" dirty="0">
                <a:latin typeface="Arial"/>
              </a:rPr>
              <a:t>Vowels: airflow through the oral cavity is </a:t>
            </a:r>
            <a:r>
              <a:rPr lang="en-US" sz="3200" b="1" dirty="0">
                <a:latin typeface="Arial"/>
              </a:rPr>
              <a:t>not obstructed</a:t>
            </a:r>
            <a:r>
              <a:rPr lang="en-US" sz="3200" dirty="0">
                <a:latin typeface="Arial"/>
              </a:rPr>
              <a:t>.</a:t>
            </a:r>
            <a:endParaRPr dirty="0"/>
          </a:p>
          <a:p>
            <a:pPr marL="457200" indent="-457200">
              <a:spcBef>
                <a:spcPts val="1200"/>
              </a:spcBef>
              <a:buSzPct val="45000"/>
              <a:buFont typeface="Arial" panose="020B0604020202020204" pitchFamily="34" charset="0"/>
              <a:buChar char="•"/>
            </a:pPr>
            <a:r>
              <a:rPr lang="en-US" sz="3200" dirty="0">
                <a:latin typeface="Arial"/>
              </a:rPr>
              <a:t>Today, we’ll focus on (English) consonants.</a:t>
            </a:r>
            <a:endParaRPr dirty="0"/>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 name="TextShape 1"/>
          <p:cNvSpPr txBox="1"/>
          <p:nvPr/>
        </p:nvSpPr>
        <p:spPr>
          <a:xfrm>
            <a:off x="504000" y="301320"/>
            <a:ext cx="9071640" cy="1262160"/>
          </a:xfrm>
          <a:prstGeom prst="rect">
            <a:avLst/>
          </a:prstGeom>
          <a:noFill/>
          <a:ln>
            <a:noFill/>
          </a:ln>
        </p:spPr>
        <p:txBody>
          <a:bodyPr lIns="0" tIns="0" rIns="0" bIns="0" anchor="ctr"/>
          <a:lstStyle/>
          <a:p>
            <a:pPr algn="ctr"/>
            <a:r>
              <a:rPr lang="en-US" sz="4400">
                <a:latin typeface="Arial"/>
              </a:rPr>
              <a:t>Three key features capture consonants</a:t>
            </a:r>
            <a:endParaRPr/>
          </a:p>
        </p:txBody>
      </p:sp>
      <p:sp>
        <p:nvSpPr>
          <p:cNvPr id="133" name="TextShape 2"/>
          <p:cNvSpPr txBox="1"/>
          <p:nvPr/>
        </p:nvSpPr>
        <p:spPr>
          <a:xfrm>
            <a:off x="504000" y="2103120"/>
            <a:ext cx="8870040" cy="4050720"/>
          </a:xfrm>
          <a:prstGeom prst="rect">
            <a:avLst/>
          </a:prstGeom>
          <a:noFill/>
          <a:ln>
            <a:noFill/>
          </a:ln>
        </p:spPr>
        <p:txBody>
          <a:bodyPr lIns="0" tIns="0" rIns="0" bIns="0"/>
          <a:lstStyle/>
          <a:p>
            <a:pPr marL="457200">
              <a:spcBef>
                <a:spcPts val="1200"/>
              </a:spcBef>
            </a:pPr>
            <a:r>
              <a:rPr lang="en-US" sz="3200" dirty="0">
                <a:latin typeface="Arial"/>
              </a:rPr>
              <a:t>1) Voicing (voiced vs. voiceless)</a:t>
            </a:r>
            <a:endParaRPr dirty="0"/>
          </a:p>
          <a:p>
            <a:pPr marL="457200">
              <a:spcBef>
                <a:spcPts val="1200"/>
              </a:spcBef>
            </a:pPr>
            <a:r>
              <a:rPr lang="en-US" sz="3200" dirty="0">
                <a:latin typeface="Arial"/>
              </a:rPr>
              <a:t>2) Place of articulation</a:t>
            </a:r>
            <a:endParaRPr dirty="0"/>
          </a:p>
          <a:p>
            <a:pPr lvl="2" indent="-457200">
              <a:spcBef>
                <a:spcPts val="1200"/>
              </a:spcBef>
              <a:buSzPct val="75000"/>
              <a:buFont typeface="Arial" panose="020B0604020202020204" pitchFamily="34" charset="0"/>
              <a:buChar char="•"/>
            </a:pPr>
            <a:r>
              <a:rPr lang="en-US" sz="2800" dirty="0">
                <a:latin typeface="Arial"/>
              </a:rPr>
              <a:t>Where is the air flow obstructed?</a:t>
            </a:r>
            <a:endParaRPr dirty="0"/>
          </a:p>
          <a:p>
            <a:pPr marL="457200">
              <a:spcBef>
                <a:spcPts val="1200"/>
              </a:spcBef>
            </a:pPr>
            <a:r>
              <a:rPr lang="en-US" sz="3200" dirty="0">
                <a:latin typeface="Arial"/>
              </a:rPr>
              <a:t>3) Manner of articulation</a:t>
            </a:r>
            <a:endParaRPr dirty="0"/>
          </a:p>
          <a:p>
            <a:pPr lvl="2" indent="-457200">
              <a:spcBef>
                <a:spcPts val="1200"/>
              </a:spcBef>
              <a:buSzPct val="75000"/>
              <a:buFont typeface="Arial" panose="020B0604020202020204" pitchFamily="34" charset="0"/>
              <a:buChar char="•"/>
            </a:pPr>
            <a:r>
              <a:rPr lang="en-US" sz="2800" dirty="0">
                <a:latin typeface="Arial"/>
              </a:rPr>
              <a:t>How is the air flow obstructed?</a:t>
            </a:r>
            <a:endParaRPr dirty="0"/>
          </a:p>
          <a:p>
            <a:pPr lvl="2" indent="-457200">
              <a:spcBef>
                <a:spcPts val="1200"/>
              </a:spcBef>
              <a:buSzPct val="75000"/>
              <a:buFont typeface="Arial" panose="020B0604020202020204" pitchFamily="34" charset="0"/>
              <a:buChar char="•"/>
            </a:pPr>
            <a:r>
              <a:rPr lang="en-US" sz="2800" dirty="0">
                <a:latin typeface="Arial"/>
              </a:rPr>
              <a:t>Includes nasality (oral vs. nasal)</a:t>
            </a:r>
            <a:endParaRPr dirty="0"/>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 name="TextShape 1"/>
          <p:cNvSpPr txBox="1"/>
          <p:nvPr/>
        </p:nvSpPr>
        <p:spPr>
          <a:xfrm>
            <a:off x="504000" y="301320"/>
            <a:ext cx="9071640" cy="1262160"/>
          </a:xfrm>
          <a:prstGeom prst="rect">
            <a:avLst/>
          </a:prstGeom>
          <a:noFill/>
          <a:ln>
            <a:noFill/>
          </a:ln>
        </p:spPr>
        <p:txBody>
          <a:bodyPr lIns="0" tIns="0" rIns="0" bIns="0" anchor="ctr"/>
          <a:lstStyle/>
          <a:p>
            <a:pPr algn="ctr"/>
            <a:r>
              <a:rPr lang="en-US" sz="4400">
                <a:latin typeface="Arial"/>
              </a:rPr>
              <a:t>Place of articulation: articulators</a:t>
            </a:r>
            <a:endParaRPr/>
          </a:p>
        </p:txBody>
      </p:sp>
      <p:sp>
        <p:nvSpPr>
          <p:cNvPr id="135" name="TextShape 2"/>
          <p:cNvSpPr txBox="1"/>
          <p:nvPr/>
        </p:nvSpPr>
        <p:spPr>
          <a:xfrm>
            <a:off x="504000" y="1920240"/>
            <a:ext cx="8870040" cy="4233600"/>
          </a:xfrm>
          <a:prstGeom prst="rect">
            <a:avLst/>
          </a:prstGeom>
          <a:noFill/>
          <a:ln>
            <a:noFill/>
          </a:ln>
        </p:spPr>
        <p:txBody>
          <a:bodyPr lIns="0" tIns="0" rIns="0" bIns="0"/>
          <a:lstStyle/>
          <a:p>
            <a:pPr marL="457200" indent="-457200">
              <a:spcBef>
                <a:spcPts val="1200"/>
              </a:spcBef>
              <a:buSzPct val="45000"/>
              <a:buFont typeface="Arial" panose="020B0604020202020204" pitchFamily="34" charset="0"/>
              <a:buChar char="•"/>
            </a:pPr>
            <a:r>
              <a:rPr lang="en-US" sz="3200" dirty="0">
                <a:latin typeface="Arial"/>
              </a:rPr>
              <a:t>Obstructions are created using </a:t>
            </a:r>
            <a:r>
              <a:rPr lang="en-US" sz="3200" b="1" dirty="0">
                <a:latin typeface="Arial"/>
              </a:rPr>
              <a:t>articulators</a:t>
            </a:r>
            <a:r>
              <a:rPr lang="en-US" sz="3200" dirty="0">
                <a:latin typeface="Arial"/>
              </a:rPr>
              <a:t> (almost all in the oral cavity)</a:t>
            </a:r>
            <a:endParaRPr dirty="0"/>
          </a:p>
          <a:p>
            <a:pPr marL="457200" indent="-457200">
              <a:spcBef>
                <a:spcPts val="1200"/>
              </a:spcBef>
              <a:buSzPct val="45000"/>
              <a:buFont typeface="Arial" panose="020B0604020202020204" pitchFamily="34" charset="0"/>
              <a:buChar char="•"/>
            </a:pPr>
            <a:r>
              <a:rPr lang="en-US" sz="3200" dirty="0">
                <a:latin typeface="Arial"/>
              </a:rPr>
              <a:t>We can usually identify an </a:t>
            </a:r>
            <a:r>
              <a:rPr lang="en-US" sz="3200" b="1" dirty="0">
                <a:latin typeface="Arial"/>
              </a:rPr>
              <a:t>active </a:t>
            </a:r>
            <a:r>
              <a:rPr lang="en-US" sz="3200" dirty="0">
                <a:latin typeface="Arial"/>
              </a:rPr>
              <a:t>articular and</a:t>
            </a:r>
            <a:r>
              <a:rPr lang="en-US" sz="3200" b="1" dirty="0">
                <a:latin typeface="Arial"/>
              </a:rPr>
              <a:t> </a:t>
            </a:r>
            <a:r>
              <a:rPr lang="en-US" sz="3200" dirty="0">
                <a:latin typeface="Arial"/>
              </a:rPr>
              <a:t>a</a:t>
            </a:r>
            <a:r>
              <a:rPr lang="en-US" sz="3200" b="1" dirty="0">
                <a:latin typeface="Arial"/>
              </a:rPr>
              <a:t> passive</a:t>
            </a:r>
            <a:r>
              <a:rPr lang="en-US" sz="3200" dirty="0">
                <a:latin typeface="Arial"/>
              </a:rPr>
              <a:t> articulator.</a:t>
            </a:r>
            <a:endParaRPr dirty="0"/>
          </a:p>
          <a:p>
            <a:pPr marL="914400" lvl="1" indent="-457200">
              <a:spcBef>
                <a:spcPts val="1200"/>
              </a:spcBef>
              <a:buSzPct val="75000"/>
              <a:buFont typeface="Arial" panose="020B0604020202020204" pitchFamily="34" charset="0"/>
              <a:buChar char="•"/>
            </a:pPr>
            <a:r>
              <a:rPr lang="en-US" sz="2800" dirty="0">
                <a:latin typeface="Arial"/>
              </a:rPr>
              <a:t>For example, the tongue often moves up to contact part of the roof of the mouth.</a:t>
            </a:r>
            <a:endParaRPr dirty="0"/>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TextShape 1"/>
          <p:cNvSpPr txBox="1"/>
          <p:nvPr/>
        </p:nvSpPr>
        <p:spPr>
          <a:xfrm>
            <a:off x="504000" y="301320"/>
            <a:ext cx="9071640" cy="1262160"/>
          </a:xfrm>
          <a:prstGeom prst="rect">
            <a:avLst/>
          </a:prstGeom>
          <a:noFill/>
          <a:ln>
            <a:noFill/>
          </a:ln>
        </p:spPr>
        <p:txBody>
          <a:bodyPr lIns="0" tIns="0" rIns="0" bIns="0" anchor="ctr"/>
          <a:lstStyle/>
          <a:p>
            <a:pPr algn="ctr"/>
            <a:r>
              <a:rPr lang="en-US" sz="4400">
                <a:latin typeface="Arial"/>
              </a:rPr>
              <a:t>Place of articulation: 
time for some Latin</a:t>
            </a:r>
            <a:endParaRPr/>
          </a:p>
        </p:txBody>
      </p:sp>
      <p:sp>
        <p:nvSpPr>
          <p:cNvPr id="137" name="TextShape 2"/>
          <p:cNvSpPr txBox="1"/>
          <p:nvPr/>
        </p:nvSpPr>
        <p:spPr>
          <a:xfrm>
            <a:off x="504000" y="2103120"/>
            <a:ext cx="8870040" cy="5120640"/>
          </a:xfrm>
          <a:prstGeom prst="rect">
            <a:avLst/>
          </a:prstGeom>
          <a:noFill/>
          <a:ln>
            <a:noFill/>
          </a:ln>
        </p:spPr>
        <p:txBody>
          <a:bodyPr lIns="0" tIns="0" rIns="0" bIns="0"/>
          <a:lstStyle/>
          <a:p>
            <a:pPr>
              <a:buSzPct val="45000"/>
              <a:buFont typeface="StarSymbol"/>
              <a:buChar char=""/>
            </a:pPr>
            <a:endParaRPr dirty="0"/>
          </a:p>
          <a:p>
            <a:pPr>
              <a:spcBef>
                <a:spcPts val="600"/>
              </a:spcBef>
              <a:buSzPct val="45000"/>
            </a:pPr>
            <a:r>
              <a:rPr lang="en-US" sz="3200" b="1" dirty="0">
                <a:latin typeface="Arial"/>
              </a:rPr>
              <a:t>Location			Place of articulation</a:t>
            </a:r>
            <a:endParaRPr dirty="0"/>
          </a:p>
          <a:p>
            <a:pPr>
              <a:spcBef>
                <a:spcPts val="600"/>
              </a:spcBef>
              <a:buSzPct val="45000"/>
            </a:pPr>
            <a:r>
              <a:rPr lang="en-US" sz="3200" dirty="0">
                <a:latin typeface="Arial"/>
              </a:rPr>
              <a:t>lips				labial</a:t>
            </a:r>
            <a:endParaRPr dirty="0"/>
          </a:p>
          <a:p>
            <a:pPr>
              <a:spcBef>
                <a:spcPts val="600"/>
              </a:spcBef>
              <a:buSzPct val="45000"/>
            </a:pPr>
            <a:r>
              <a:rPr lang="en-US" sz="3200" dirty="0">
                <a:latin typeface="Arial"/>
              </a:rPr>
              <a:t>teeth				dental</a:t>
            </a:r>
            <a:endParaRPr dirty="0"/>
          </a:p>
          <a:p>
            <a:pPr>
              <a:spcBef>
                <a:spcPts val="600"/>
              </a:spcBef>
              <a:buSzPct val="45000"/>
            </a:pPr>
            <a:r>
              <a:rPr lang="en-US" sz="3200" dirty="0">
                <a:latin typeface="Arial"/>
              </a:rPr>
              <a:t>alveolar ridge		alveolar</a:t>
            </a:r>
            <a:endParaRPr dirty="0"/>
          </a:p>
          <a:p>
            <a:pPr>
              <a:spcBef>
                <a:spcPts val="600"/>
              </a:spcBef>
              <a:buSzPct val="45000"/>
            </a:pPr>
            <a:r>
              <a:rPr lang="en-US" sz="3200" dirty="0">
                <a:latin typeface="Arial"/>
              </a:rPr>
              <a:t>hard palate		palatal</a:t>
            </a:r>
            <a:endParaRPr dirty="0"/>
          </a:p>
          <a:p>
            <a:pPr>
              <a:spcBef>
                <a:spcPts val="600"/>
              </a:spcBef>
              <a:buSzPct val="45000"/>
            </a:pPr>
            <a:r>
              <a:rPr lang="en-US" sz="3200" dirty="0">
                <a:latin typeface="Arial"/>
              </a:rPr>
              <a:t>soft palate (velum)	velar</a:t>
            </a:r>
            <a:endParaRPr dirty="0"/>
          </a:p>
          <a:p>
            <a:pPr>
              <a:spcBef>
                <a:spcPts val="600"/>
              </a:spcBef>
              <a:buSzPct val="45000"/>
            </a:pPr>
            <a:r>
              <a:rPr lang="en-US" sz="3200" dirty="0">
                <a:latin typeface="Arial"/>
              </a:rPr>
              <a:t>glottis                      	glottal</a:t>
            </a:r>
            <a:endParaRPr dirty="0"/>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TextShape 1"/>
          <p:cNvSpPr txBox="1"/>
          <p:nvPr/>
        </p:nvSpPr>
        <p:spPr>
          <a:xfrm>
            <a:off x="504000" y="301320"/>
            <a:ext cx="9071640" cy="1262160"/>
          </a:xfrm>
          <a:prstGeom prst="rect">
            <a:avLst/>
          </a:prstGeom>
          <a:noFill/>
          <a:ln>
            <a:noFill/>
          </a:ln>
        </p:spPr>
        <p:txBody>
          <a:bodyPr lIns="0" tIns="0" rIns="0" bIns="0" anchor="ctr"/>
          <a:lstStyle/>
          <a:p>
            <a:pPr algn="ctr"/>
            <a:r>
              <a:rPr lang="en-US" sz="4400" dirty="0">
                <a:latin typeface="Arial"/>
              </a:rPr>
              <a:t>Last week</a:t>
            </a:r>
            <a:endParaRPr dirty="0"/>
          </a:p>
        </p:txBody>
      </p:sp>
      <p:sp>
        <p:nvSpPr>
          <p:cNvPr id="43" name="TextShape 2"/>
          <p:cNvSpPr txBox="1"/>
          <p:nvPr/>
        </p:nvSpPr>
        <p:spPr>
          <a:xfrm>
            <a:off x="504000" y="1769040"/>
            <a:ext cx="8870040" cy="4997520"/>
          </a:xfrm>
          <a:prstGeom prst="rect">
            <a:avLst/>
          </a:prstGeom>
          <a:noFill/>
          <a:ln>
            <a:noFill/>
          </a:ln>
        </p:spPr>
        <p:txBody>
          <a:bodyPr lIns="0" tIns="0" rIns="0" bIns="0"/>
          <a:lstStyle/>
          <a:p>
            <a:pPr marL="285750" indent="-285750">
              <a:spcBef>
                <a:spcPts val="1200"/>
              </a:spcBef>
              <a:buSzPct val="100000"/>
              <a:buFont typeface="Arial" panose="020B0604020202020204" pitchFamily="34" charset="0"/>
              <a:buChar char="•"/>
            </a:pPr>
            <a:r>
              <a:rPr lang="en-US" sz="3200" dirty="0"/>
              <a:t>We learned what linguistics is and where it originated.</a:t>
            </a:r>
          </a:p>
          <a:p>
            <a:pPr marL="285750" indent="-285750">
              <a:spcBef>
                <a:spcPts val="1200"/>
              </a:spcBef>
              <a:buSzPct val="100000"/>
              <a:buFont typeface="Arial" panose="020B0604020202020204" pitchFamily="34" charset="0"/>
              <a:buChar char="•"/>
            </a:pPr>
            <a:r>
              <a:rPr lang="en-US" sz="3200" dirty="0"/>
              <a:t>We thought about what ‘knowledge of language’ entails.</a:t>
            </a:r>
          </a:p>
          <a:p>
            <a:pPr marL="285750" indent="-285750">
              <a:spcBef>
                <a:spcPts val="1200"/>
              </a:spcBef>
              <a:buSzPct val="100000"/>
              <a:buFont typeface="Arial" panose="020B0604020202020204" pitchFamily="34" charset="0"/>
              <a:buChar char="•"/>
            </a:pPr>
            <a:r>
              <a:rPr lang="en-US" sz="3200" dirty="0"/>
              <a:t>Today, we are starting off our journey through linguistic structure with the smallest units of language, speech sounds!</a:t>
            </a:r>
          </a:p>
          <a:p>
            <a:pPr marL="285750" indent="-285750">
              <a:spcBef>
                <a:spcPts val="1200"/>
              </a:spcBef>
              <a:buSzPct val="100000"/>
              <a:buFont typeface="Arial" panose="020B0604020202020204" pitchFamily="34" charset="0"/>
              <a:buChar char="•"/>
            </a:pPr>
            <a:endParaRPr sz="3200" dirty="0"/>
          </a:p>
        </p:txBody>
      </p:sp>
    </p:spTree>
    <p:extLst>
      <p:ext uri="{BB962C8B-B14F-4D97-AF65-F5344CB8AC3E}">
        <p14:creationId xmlns:p14="http://schemas.microsoft.com/office/powerpoint/2010/main" val="3310597917"/>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TextShape 1"/>
          <p:cNvSpPr txBox="1"/>
          <p:nvPr/>
        </p:nvSpPr>
        <p:spPr>
          <a:xfrm>
            <a:off x="504000" y="301320"/>
            <a:ext cx="9071640" cy="1262160"/>
          </a:xfrm>
          <a:prstGeom prst="rect">
            <a:avLst/>
          </a:prstGeom>
          <a:noFill/>
          <a:ln>
            <a:noFill/>
          </a:ln>
        </p:spPr>
        <p:txBody>
          <a:bodyPr lIns="0" tIns="0" rIns="0" bIns="0" anchor="ctr"/>
          <a:lstStyle/>
          <a:p>
            <a:pPr algn="ctr"/>
            <a:r>
              <a:rPr lang="en-US" sz="4400">
                <a:latin typeface="Arial"/>
              </a:rPr>
              <a:t>Bilabial</a:t>
            </a:r>
            <a:endParaRPr/>
          </a:p>
        </p:txBody>
      </p:sp>
      <p:sp>
        <p:nvSpPr>
          <p:cNvPr id="139" name="TextShape 2"/>
          <p:cNvSpPr txBox="1"/>
          <p:nvPr/>
        </p:nvSpPr>
        <p:spPr>
          <a:xfrm>
            <a:off x="504000" y="1769040"/>
            <a:ext cx="8870040" cy="4906080"/>
          </a:xfrm>
          <a:prstGeom prst="rect">
            <a:avLst/>
          </a:prstGeom>
          <a:noFill/>
          <a:ln>
            <a:noFill/>
          </a:ln>
        </p:spPr>
        <p:txBody>
          <a:bodyPr lIns="0" tIns="0" rIns="0" bIns="0"/>
          <a:lstStyle/>
          <a:p>
            <a:pPr marL="457200" indent="-457200">
              <a:spcBef>
                <a:spcPts val="1200"/>
              </a:spcBef>
              <a:buSzPct val="45000"/>
              <a:buFont typeface="Arial" panose="020B0604020202020204" pitchFamily="34" charset="0"/>
              <a:buChar char="•"/>
            </a:pPr>
            <a:r>
              <a:rPr lang="en-US" sz="3200" dirty="0">
                <a:latin typeface="Arial"/>
              </a:rPr>
              <a:t>Oral:</a:t>
            </a:r>
            <a:endParaRPr dirty="0"/>
          </a:p>
          <a:p>
            <a:pPr lvl="1">
              <a:spcBef>
                <a:spcPts val="1200"/>
              </a:spcBef>
              <a:buSzPct val="75000"/>
            </a:pPr>
            <a:r>
              <a:rPr lang="en-US" sz="2800" dirty="0">
                <a:solidFill>
                  <a:srgbClr val="C5000B"/>
                </a:solidFill>
                <a:latin typeface="Arial"/>
              </a:rPr>
              <a:t>	P</a:t>
            </a:r>
            <a:r>
              <a:rPr lang="en-US" sz="2800" dirty="0">
                <a:latin typeface="Arial"/>
              </a:rPr>
              <a:t>ET</a:t>
            </a:r>
            <a:endParaRPr dirty="0"/>
          </a:p>
          <a:p>
            <a:pPr lvl="1">
              <a:spcBef>
                <a:spcPts val="1200"/>
              </a:spcBef>
              <a:buSzPct val="75000"/>
            </a:pPr>
            <a:r>
              <a:rPr lang="en-US" sz="2800" dirty="0">
                <a:solidFill>
                  <a:srgbClr val="C5000B"/>
                </a:solidFill>
                <a:latin typeface="Arial"/>
              </a:rPr>
              <a:t>	B</a:t>
            </a:r>
            <a:r>
              <a:rPr lang="en-US" sz="2800" dirty="0">
                <a:latin typeface="Arial"/>
              </a:rPr>
              <a:t>ET</a:t>
            </a:r>
            <a:endParaRPr dirty="0"/>
          </a:p>
          <a:p>
            <a:pPr lvl="1">
              <a:spcBef>
                <a:spcPts val="1200"/>
              </a:spcBef>
              <a:buSzPct val="75000"/>
            </a:pPr>
            <a:r>
              <a:rPr lang="en-US" sz="2800" dirty="0">
                <a:solidFill>
                  <a:srgbClr val="C5000B"/>
                </a:solidFill>
                <a:latin typeface="Arial"/>
              </a:rPr>
              <a:t>	W</a:t>
            </a:r>
            <a:r>
              <a:rPr lang="en-US" sz="2800" dirty="0">
                <a:latin typeface="Arial"/>
              </a:rPr>
              <a:t>ET</a:t>
            </a:r>
            <a:endParaRPr dirty="0"/>
          </a:p>
          <a:p>
            <a:pPr marL="457200" indent="-457200">
              <a:spcBef>
                <a:spcPts val="1200"/>
              </a:spcBef>
              <a:buSzPct val="45000"/>
              <a:buFont typeface="Arial" panose="020B0604020202020204" pitchFamily="34" charset="0"/>
              <a:buChar char="•"/>
            </a:pPr>
            <a:r>
              <a:rPr lang="en-US" sz="3200" dirty="0">
                <a:latin typeface="Arial"/>
              </a:rPr>
              <a:t>Nasal:</a:t>
            </a:r>
            <a:endParaRPr dirty="0"/>
          </a:p>
          <a:p>
            <a:pPr lvl="1">
              <a:spcBef>
                <a:spcPts val="1200"/>
              </a:spcBef>
              <a:buSzPct val="75000"/>
            </a:pPr>
            <a:r>
              <a:rPr lang="en-US" sz="2800" dirty="0">
                <a:solidFill>
                  <a:srgbClr val="C5000B"/>
                </a:solidFill>
                <a:latin typeface="Arial"/>
              </a:rPr>
              <a:t>	M</a:t>
            </a:r>
            <a:r>
              <a:rPr lang="en-US" sz="2800" dirty="0">
                <a:latin typeface="Arial"/>
              </a:rPr>
              <a:t>ET</a:t>
            </a:r>
            <a:endParaRPr dirty="0"/>
          </a:p>
          <a:p>
            <a:pPr marL="742950" lvl="1" indent="-285750">
              <a:spcBef>
                <a:spcPts val="1200"/>
              </a:spcBef>
              <a:buSzPct val="75000"/>
              <a:buFont typeface="Arial" panose="020B0604020202020204" pitchFamily="34" charset="0"/>
              <a:buChar char="•"/>
            </a:pPr>
            <a:endParaRPr dirty="0"/>
          </a:p>
          <a:p>
            <a:pPr marL="457200" indent="-457200">
              <a:spcBef>
                <a:spcPts val="1200"/>
              </a:spcBef>
              <a:buSzPct val="45000"/>
              <a:buFont typeface="Arial" panose="020B0604020202020204" pitchFamily="34" charset="0"/>
              <a:buChar char="•"/>
            </a:pPr>
            <a:r>
              <a:rPr lang="en-US" sz="3200" dirty="0">
                <a:latin typeface="Arial"/>
              </a:rPr>
              <a:t>Which of these sounds are voiced vs. voiceless?</a:t>
            </a:r>
            <a:endParaRPr dirty="0"/>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 name="TextShape 1"/>
          <p:cNvSpPr txBox="1"/>
          <p:nvPr/>
        </p:nvSpPr>
        <p:spPr>
          <a:xfrm>
            <a:off x="504000" y="301320"/>
            <a:ext cx="9071640" cy="1262160"/>
          </a:xfrm>
          <a:prstGeom prst="rect">
            <a:avLst/>
          </a:prstGeom>
          <a:noFill/>
          <a:ln>
            <a:noFill/>
          </a:ln>
        </p:spPr>
        <p:txBody>
          <a:bodyPr lIns="0" tIns="0" rIns="0" bIns="0" anchor="ctr"/>
          <a:lstStyle/>
          <a:p>
            <a:pPr algn="ctr"/>
            <a:r>
              <a:rPr lang="en-US" sz="4400">
                <a:latin typeface="Arial"/>
              </a:rPr>
              <a:t>Labiodental</a:t>
            </a:r>
            <a:endParaRPr/>
          </a:p>
        </p:txBody>
      </p:sp>
      <p:sp>
        <p:nvSpPr>
          <p:cNvPr id="141" name="TextShape 2"/>
          <p:cNvSpPr txBox="1"/>
          <p:nvPr/>
        </p:nvSpPr>
        <p:spPr>
          <a:xfrm>
            <a:off x="504000" y="2103120"/>
            <a:ext cx="8870040" cy="4572000"/>
          </a:xfrm>
          <a:prstGeom prst="rect">
            <a:avLst/>
          </a:prstGeom>
          <a:noFill/>
          <a:ln>
            <a:noFill/>
          </a:ln>
        </p:spPr>
        <p:txBody>
          <a:bodyPr lIns="0" tIns="0" rIns="0" bIns="0"/>
          <a:lstStyle/>
          <a:p>
            <a:pPr>
              <a:spcBef>
                <a:spcPts val="1200"/>
              </a:spcBef>
              <a:buSzPct val="45000"/>
            </a:pPr>
            <a:r>
              <a:rPr lang="en-US" sz="3200" dirty="0">
                <a:solidFill>
                  <a:srgbClr val="C5000B"/>
                </a:solidFill>
                <a:latin typeface="Arial"/>
              </a:rPr>
              <a:t>F</a:t>
            </a:r>
            <a:r>
              <a:rPr lang="en-US" sz="3200" dirty="0">
                <a:latin typeface="Arial"/>
              </a:rPr>
              <a:t>INE (voiceless)</a:t>
            </a:r>
            <a:endParaRPr dirty="0"/>
          </a:p>
          <a:p>
            <a:pPr>
              <a:spcBef>
                <a:spcPts val="1200"/>
              </a:spcBef>
              <a:buSzPct val="45000"/>
            </a:pPr>
            <a:r>
              <a:rPr lang="en-US" sz="3200" dirty="0">
                <a:solidFill>
                  <a:srgbClr val="C5000B"/>
                </a:solidFill>
                <a:latin typeface="Arial"/>
              </a:rPr>
              <a:t>V</a:t>
            </a:r>
            <a:r>
              <a:rPr lang="en-US" sz="3200" dirty="0">
                <a:latin typeface="Arial"/>
              </a:rPr>
              <a:t>INE (voiced)</a:t>
            </a:r>
            <a:endParaRPr dirty="0"/>
          </a:p>
          <a:p>
            <a:pPr>
              <a:spcBef>
                <a:spcPts val="1200"/>
              </a:spcBef>
              <a:buSzPct val="45000"/>
              <a:buFont typeface="StarSymbol"/>
              <a:buChar char=""/>
            </a:pPr>
            <a:endParaRPr dirty="0"/>
          </a:p>
          <a:p>
            <a:pPr marL="457200" indent="-457200">
              <a:spcBef>
                <a:spcPts val="1200"/>
              </a:spcBef>
              <a:buSzPct val="45000"/>
              <a:buFont typeface="Arial" panose="020B0604020202020204" pitchFamily="34" charset="0"/>
              <a:buChar char="•"/>
            </a:pPr>
            <a:r>
              <a:rPr lang="en-US" sz="3200" dirty="0">
                <a:latin typeface="Arial"/>
              </a:rPr>
              <a:t>Why are they called labiodental?</a:t>
            </a:r>
            <a:endParaRPr dirty="0"/>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 name="TextShape 1"/>
          <p:cNvSpPr txBox="1"/>
          <p:nvPr/>
        </p:nvSpPr>
        <p:spPr>
          <a:xfrm>
            <a:off x="504000" y="301320"/>
            <a:ext cx="9071640" cy="1262160"/>
          </a:xfrm>
          <a:prstGeom prst="rect">
            <a:avLst/>
          </a:prstGeom>
          <a:noFill/>
          <a:ln>
            <a:noFill/>
          </a:ln>
        </p:spPr>
        <p:txBody>
          <a:bodyPr lIns="0" tIns="0" rIns="0" bIns="0" anchor="ctr"/>
          <a:lstStyle/>
          <a:p>
            <a:pPr algn="ctr"/>
            <a:r>
              <a:rPr lang="en-US" sz="4400">
                <a:latin typeface="Arial"/>
              </a:rPr>
              <a:t>Interdental</a:t>
            </a:r>
            <a:endParaRPr/>
          </a:p>
        </p:txBody>
      </p:sp>
      <p:sp>
        <p:nvSpPr>
          <p:cNvPr id="143" name="TextShape 2"/>
          <p:cNvSpPr txBox="1"/>
          <p:nvPr/>
        </p:nvSpPr>
        <p:spPr>
          <a:xfrm>
            <a:off x="504000" y="2103120"/>
            <a:ext cx="8870040" cy="4572000"/>
          </a:xfrm>
          <a:prstGeom prst="rect">
            <a:avLst/>
          </a:prstGeom>
          <a:noFill/>
          <a:ln>
            <a:noFill/>
          </a:ln>
        </p:spPr>
        <p:txBody>
          <a:bodyPr lIns="0" tIns="0" rIns="0" bIns="0"/>
          <a:lstStyle/>
          <a:p>
            <a:pPr>
              <a:spcBef>
                <a:spcPts val="1200"/>
              </a:spcBef>
              <a:buSzPct val="45000"/>
            </a:pPr>
            <a:r>
              <a:rPr lang="en-US" sz="3200" dirty="0">
                <a:solidFill>
                  <a:srgbClr val="C5000B"/>
                </a:solidFill>
                <a:latin typeface="Arial"/>
              </a:rPr>
              <a:t>TH</a:t>
            </a:r>
            <a:r>
              <a:rPr lang="en-US" sz="3200" dirty="0">
                <a:latin typeface="Arial"/>
              </a:rPr>
              <a:t>IN (voiceless)</a:t>
            </a:r>
            <a:endParaRPr dirty="0"/>
          </a:p>
          <a:p>
            <a:pPr>
              <a:spcBef>
                <a:spcPts val="1200"/>
              </a:spcBef>
              <a:buSzPct val="45000"/>
            </a:pPr>
            <a:r>
              <a:rPr lang="en-US" sz="3200" dirty="0">
                <a:solidFill>
                  <a:srgbClr val="C5000B"/>
                </a:solidFill>
                <a:latin typeface="Arial"/>
              </a:rPr>
              <a:t>TH</a:t>
            </a:r>
            <a:r>
              <a:rPr lang="en-US" sz="3200" dirty="0">
                <a:latin typeface="Arial"/>
              </a:rPr>
              <a:t>IS (voiced)</a:t>
            </a:r>
            <a:endParaRPr dirty="0"/>
          </a:p>
          <a:p>
            <a:pPr>
              <a:spcBef>
                <a:spcPts val="1200"/>
              </a:spcBef>
              <a:buSzPct val="45000"/>
              <a:buFont typeface="StarSymbol"/>
              <a:buChar char=""/>
            </a:pPr>
            <a:endParaRPr dirty="0"/>
          </a:p>
          <a:p>
            <a:pPr>
              <a:spcBef>
                <a:spcPts val="1200"/>
              </a:spcBef>
              <a:buSzPct val="45000"/>
              <a:buFont typeface="StarSymbol"/>
              <a:buChar char=""/>
            </a:pPr>
            <a:endParaRPr dirty="0"/>
          </a:p>
          <a:p>
            <a:pPr>
              <a:spcBef>
                <a:spcPts val="1200"/>
              </a:spcBef>
            </a:pPr>
            <a:r>
              <a:rPr lang="en-US" sz="3200" dirty="0">
                <a:latin typeface="Arial"/>
              </a:rPr>
              <a:t>Wait, there are two “</a:t>
            </a:r>
            <a:r>
              <a:rPr lang="en-US" sz="3200" dirty="0" err="1">
                <a:latin typeface="Arial"/>
              </a:rPr>
              <a:t>th</a:t>
            </a:r>
            <a:r>
              <a:rPr lang="en-US" sz="3200" dirty="0">
                <a:latin typeface="Arial"/>
              </a:rPr>
              <a:t>” sounds? How are we supposed to write each one?</a:t>
            </a:r>
            <a:endParaRPr dirty="0"/>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TextShape 1"/>
          <p:cNvSpPr txBox="1"/>
          <p:nvPr/>
        </p:nvSpPr>
        <p:spPr>
          <a:xfrm>
            <a:off x="504000" y="301320"/>
            <a:ext cx="9071640" cy="1262160"/>
          </a:xfrm>
          <a:prstGeom prst="rect">
            <a:avLst/>
          </a:prstGeom>
          <a:noFill/>
          <a:ln>
            <a:noFill/>
          </a:ln>
        </p:spPr>
        <p:txBody>
          <a:bodyPr lIns="0" tIns="0" rIns="0" bIns="0" anchor="ctr"/>
          <a:lstStyle/>
          <a:p>
            <a:pPr algn="ctr"/>
            <a:r>
              <a:rPr lang="en-US" sz="4400">
                <a:latin typeface="Arial"/>
              </a:rPr>
              <a:t>Interdental</a:t>
            </a:r>
            <a:endParaRPr/>
          </a:p>
        </p:txBody>
      </p:sp>
      <p:sp>
        <p:nvSpPr>
          <p:cNvPr id="145" name="TextShape 2"/>
          <p:cNvSpPr txBox="1"/>
          <p:nvPr/>
        </p:nvSpPr>
        <p:spPr>
          <a:xfrm>
            <a:off x="504000" y="2103120"/>
            <a:ext cx="8870040" cy="4572000"/>
          </a:xfrm>
          <a:prstGeom prst="rect">
            <a:avLst/>
          </a:prstGeom>
          <a:noFill/>
          <a:ln>
            <a:noFill/>
          </a:ln>
        </p:spPr>
        <p:txBody>
          <a:bodyPr lIns="0" tIns="0" rIns="0" bIns="0"/>
          <a:lstStyle/>
          <a:p>
            <a:pPr marL="457200" indent="-457200">
              <a:spcBef>
                <a:spcPts val="1200"/>
              </a:spcBef>
              <a:buSzPct val="45000"/>
              <a:buFont typeface="Arial" panose="020B0604020202020204" pitchFamily="34" charset="0"/>
              <a:buChar char="•"/>
            </a:pPr>
            <a:r>
              <a:rPr lang="en-US" sz="3200" dirty="0">
                <a:latin typeface="Arial"/>
              </a:rPr>
              <a:t>Let’s learn our first two International Phonetic Alphabet (IPA) symbols: </a:t>
            </a:r>
            <a:endParaRPr dirty="0"/>
          </a:p>
          <a:p>
            <a:pPr>
              <a:spcBef>
                <a:spcPts val="1200"/>
              </a:spcBef>
              <a:buSzPct val="45000"/>
            </a:pPr>
            <a:r>
              <a:rPr lang="en-US" sz="3200" dirty="0">
                <a:solidFill>
                  <a:srgbClr val="C5000B"/>
                </a:solidFill>
                <a:latin typeface="Arial"/>
              </a:rPr>
              <a:t>TH</a:t>
            </a:r>
            <a:r>
              <a:rPr lang="en-US" sz="3200" dirty="0">
                <a:latin typeface="Arial"/>
              </a:rPr>
              <a:t>IN:  </a:t>
            </a:r>
            <a:r>
              <a:rPr lang="en-US" sz="4400" dirty="0">
                <a:latin typeface="Arial"/>
              </a:rPr>
              <a:t>[</a:t>
            </a:r>
            <a:r>
              <a:rPr lang="el-GR" sz="4400" strike="noStrike" dirty="0">
                <a:solidFill>
                  <a:srgbClr val="000000"/>
                </a:solidFill>
                <a:latin typeface="Arial"/>
                <a:ea typeface="Microsoft YaHei"/>
              </a:rPr>
              <a:t>θ] </a:t>
            </a:r>
            <a:r>
              <a:rPr lang="el-GR" sz="3200" strike="noStrike" dirty="0">
                <a:solidFill>
                  <a:srgbClr val="000000"/>
                </a:solidFill>
                <a:latin typeface="Arial"/>
                <a:ea typeface="Microsoft YaHei"/>
              </a:rPr>
              <a:t>(a Greek theta)</a:t>
            </a:r>
            <a:endParaRPr dirty="0"/>
          </a:p>
          <a:p>
            <a:pPr>
              <a:spcBef>
                <a:spcPts val="1200"/>
              </a:spcBef>
              <a:buSzPct val="45000"/>
            </a:pPr>
            <a:r>
              <a:rPr lang="el-GR" sz="3200" strike="noStrike" dirty="0">
                <a:solidFill>
                  <a:srgbClr val="C5000B"/>
                </a:solidFill>
                <a:latin typeface="Arial"/>
                <a:ea typeface="Microsoft YaHei"/>
              </a:rPr>
              <a:t>TH</a:t>
            </a:r>
            <a:r>
              <a:rPr lang="el-GR" sz="3200" strike="noStrike" dirty="0">
                <a:solidFill>
                  <a:srgbClr val="000000"/>
                </a:solidFill>
                <a:latin typeface="Arial"/>
                <a:ea typeface="Microsoft YaHei"/>
              </a:rPr>
              <a:t>IS:  </a:t>
            </a:r>
            <a:r>
              <a:rPr lang="el-GR" sz="4400" strike="noStrike" dirty="0">
                <a:solidFill>
                  <a:srgbClr val="000000"/>
                </a:solidFill>
                <a:latin typeface="Arial"/>
                <a:ea typeface="Arial"/>
              </a:rPr>
              <a:t>[ð]</a:t>
            </a:r>
            <a:r>
              <a:rPr lang="el-GR" sz="3200" strike="noStrike" dirty="0">
                <a:solidFill>
                  <a:srgbClr val="000000"/>
                </a:solidFill>
                <a:latin typeface="Arial"/>
                <a:ea typeface="Arial"/>
              </a:rPr>
              <a:t> (called “eth”)</a:t>
            </a:r>
            <a:endParaRPr dirty="0"/>
          </a:p>
          <a:p>
            <a:pPr>
              <a:spcBef>
                <a:spcPts val="1200"/>
              </a:spcBef>
              <a:buSzPct val="45000"/>
              <a:buFont typeface="StarSymbol"/>
              <a:buChar char=""/>
            </a:pPr>
            <a:endParaRPr dirty="0"/>
          </a:p>
          <a:p>
            <a:pPr marL="457200" indent="-457200">
              <a:spcBef>
                <a:spcPts val="1200"/>
              </a:spcBef>
              <a:buSzPct val="45000"/>
              <a:buFont typeface="Arial" panose="020B0604020202020204" pitchFamily="34" charset="0"/>
              <a:buChar char="•"/>
            </a:pPr>
            <a:r>
              <a:rPr lang="el-GR" sz="3200" strike="noStrike" dirty="0">
                <a:solidFill>
                  <a:srgbClr val="000000"/>
                </a:solidFill>
                <a:latin typeface="Arial"/>
                <a:ea typeface="Arial"/>
              </a:rPr>
              <a:t>More about the IPA in a bit!</a:t>
            </a:r>
            <a:endParaRPr dirty="0"/>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TextShape 1"/>
          <p:cNvSpPr txBox="1"/>
          <p:nvPr/>
        </p:nvSpPr>
        <p:spPr>
          <a:xfrm>
            <a:off x="504000" y="301320"/>
            <a:ext cx="9071640" cy="1262160"/>
          </a:xfrm>
          <a:prstGeom prst="rect">
            <a:avLst/>
          </a:prstGeom>
          <a:noFill/>
          <a:ln>
            <a:noFill/>
          </a:ln>
        </p:spPr>
        <p:txBody>
          <a:bodyPr lIns="0" tIns="0" rIns="0" bIns="0" anchor="ctr"/>
          <a:lstStyle/>
          <a:p>
            <a:pPr algn="ctr"/>
            <a:r>
              <a:rPr lang="en-US" sz="4400">
                <a:latin typeface="Arial"/>
              </a:rPr>
              <a:t>Interdental</a:t>
            </a:r>
            <a:endParaRPr/>
          </a:p>
        </p:txBody>
      </p:sp>
      <p:sp>
        <p:nvSpPr>
          <p:cNvPr id="147" name="TextShape 2"/>
          <p:cNvSpPr txBox="1"/>
          <p:nvPr/>
        </p:nvSpPr>
        <p:spPr>
          <a:xfrm>
            <a:off x="504000" y="2103120"/>
            <a:ext cx="8870040" cy="4572000"/>
          </a:xfrm>
          <a:prstGeom prst="rect">
            <a:avLst/>
          </a:prstGeom>
          <a:noFill/>
          <a:ln>
            <a:noFill/>
          </a:ln>
        </p:spPr>
        <p:txBody>
          <a:bodyPr lIns="0" tIns="0" rIns="0" bIns="0"/>
          <a:lstStyle/>
          <a:p>
            <a:pPr marL="457200" indent="-457200">
              <a:spcBef>
                <a:spcPts val="1200"/>
              </a:spcBef>
              <a:buSzPct val="45000"/>
              <a:buFont typeface="Arial" panose="020B0604020202020204" pitchFamily="34" charset="0"/>
              <a:buChar char="•"/>
            </a:pPr>
            <a:r>
              <a:rPr lang="el-GR" sz="3200" strike="noStrike" dirty="0">
                <a:solidFill>
                  <a:srgbClr val="000000"/>
                </a:solidFill>
                <a:latin typeface="Arial"/>
                <a:ea typeface="Arial"/>
              </a:rPr>
              <a:t>Different people have different ways of making these sounds!</a:t>
            </a:r>
            <a:endParaRPr dirty="0"/>
          </a:p>
          <a:p>
            <a:pPr marL="914400" lvl="1" indent="-457200">
              <a:spcBef>
                <a:spcPts val="1200"/>
              </a:spcBef>
              <a:buSzPct val="75000"/>
              <a:buFont typeface="Arial" panose="020B0604020202020204" pitchFamily="34" charset="0"/>
              <a:buChar char="•"/>
            </a:pPr>
            <a:r>
              <a:rPr lang="el-GR" sz="3200" strike="noStrike" dirty="0">
                <a:solidFill>
                  <a:srgbClr val="000000"/>
                </a:solidFill>
                <a:latin typeface="Arial"/>
                <a:ea typeface="Arial"/>
              </a:rPr>
              <a:t>Some put their tongue between their teeth (</a:t>
            </a:r>
            <a:r>
              <a:rPr lang="en-US" sz="3200" strike="noStrike" dirty="0" err="1">
                <a:solidFill>
                  <a:srgbClr val="000000"/>
                </a:solidFill>
                <a:latin typeface="Arial"/>
                <a:ea typeface="Arial"/>
              </a:rPr>
              <a:t>i</a:t>
            </a:r>
            <a:r>
              <a:rPr lang="el-GR" sz="3200" strike="noStrike" dirty="0">
                <a:solidFill>
                  <a:srgbClr val="000000"/>
                </a:solidFill>
                <a:latin typeface="Arial"/>
                <a:ea typeface="Arial"/>
              </a:rPr>
              <a:t>nterdental)</a:t>
            </a:r>
            <a:endParaRPr dirty="0"/>
          </a:p>
          <a:p>
            <a:pPr marL="914400" lvl="1" indent="-457200">
              <a:spcBef>
                <a:spcPts val="1200"/>
              </a:spcBef>
              <a:buSzPct val="75000"/>
              <a:buFont typeface="Arial" panose="020B0604020202020204" pitchFamily="34" charset="0"/>
              <a:buChar char="•"/>
            </a:pPr>
            <a:r>
              <a:rPr lang="el-GR" sz="3200" strike="noStrike" dirty="0">
                <a:solidFill>
                  <a:srgbClr val="000000"/>
                </a:solidFill>
                <a:latin typeface="Arial"/>
                <a:ea typeface="Arial"/>
              </a:rPr>
              <a:t>Others put their tongue behind their teeth (dental)</a:t>
            </a:r>
            <a:endParaRPr dirty="0"/>
          </a:p>
          <a:p>
            <a:pPr marL="457200" indent="-457200">
              <a:spcBef>
                <a:spcPts val="1200"/>
              </a:spcBef>
              <a:buSzPct val="45000"/>
              <a:buFont typeface="Arial" panose="020B0604020202020204" pitchFamily="34" charset="0"/>
              <a:buChar char="•"/>
            </a:pPr>
            <a:r>
              <a:rPr lang="en-US" sz="3200" strike="noStrike" dirty="0">
                <a:solidFill>
                  <a:srgbClr val="000000"/>
                </a:solidFill>
                <a:latin typeface="Arial"/>
                <a:ea typeface="Arial"/>
              </a:rPr>
              <a:t>For this course, we’ll just call them </a:t>
            </a:r>
            <a:r>
              <a:rPr lang="el-GR" sz="3200" strike="noStrike" dirty="0">
                <a:solidFill>
                  <a:srgbClr val="000000"/>
                </a:solidFill>
                <a:latin typeface="Arial"/>
                <a:ea typeface="Arial"/>
              </a:rPr>
              <a:t>“interdental</a:t>
            </a:r>
            <a:r>
              <a:rPr lang="en-US" sz="3200" strike="noStrike" dirty="0">
                <a:solidFill>
                  <a:srgbClr val="000000"/>
                </a:solidFill>
                <a:latin typeface="Arial"/>
                <a:ea typeface="Arial"/>
              </a:rPr>
              <a:t>”.</a:t>
            </a:r>
            <a:endParaRPr dirty="0"/>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TextShape 1"/>
          <p:cNvSpPr txBox="1"/>
          <p:nvPr/>
        </p:nvSpPr>
        <p:spPr>
          <a:xfrm>
            <a:off x="504000" y="301320"/>
            <a:ext cx="9071640" cy="1262160"/>
          </a:xfrm>
          <a:prstGeom prst="rect">
            <a:avLst/>
          </a:prstGeom>
          <a:noFill/>
          <a:ln>
            <a:noFill/>
          </a:ln>
        </p:spPr>
        <p:txBody>
          <a:bodyPr lIns="0" tIns="0" rIns="0" bIns="0" anchor="ctr"/>
          <a:lstStyle/>
          <a:p>
            <a:pPr algn="ctr"/>
            <a:r>
              <a:rPr lang="en-US" sz="4400">
                <a:latin typeface="Arial"/>
              </a:rPr>
              <a:t>Alveolar</a:t>
            </a:r>
            <a:endParaRPr/>
          </a:p>
        </p:txBody>
      </p:sp>
      <p:sp>
        <p:nvSpPr>
          <p:cNvPr id="149" name="TextShape 2"/>
          <p:cNvSpPr txBox="1"/>
          <p:nvPr/>
        </p:nvSpPr>
        <p:spPr>
          <a:xfrm>
            <a:off x="504000" y="1769040"/>
            <a:ext cx="8870040" cy="5180400"/>
          </a:xfrm>
          <a:prstGeom prst="rect">
            <a:avLst/>
          </a:prstGeom>
          <a:noFill/>
          <a:ln>
            <a:noFill/>
          </a:ln>
        </p:spPr>
        <p:txBody>
          <a:bodyPr lIns="0" tIns="0" rIns="0" bIns="0"/>
          <a:lstStyle/>
          <a:p>
            <a:pPr marL="457200" indent="-457200">
              <a:spcBef>
                <a:spcPts val="600"/>
              </a:spcBef>
              <a:buSzPct val="45000"/>
              <a:buFont typeface="Arial" panose="020B0604020202020204" pitchFamily="34" charset="0"/>
              <a:buChar char="•"/>
            </a:pPr>
            <a:r>
              <a:rPr lang="en-US" sz="3200" dirty="0">
                <a:latin typeface="Arial"/>
              </a:rPr>
              <a:t>Oral:</a:t>
            </a:r>
            <a:endParaRPr dirty="0"/>
          </a:p>
          <a:p>
            <a:pPr lvl="1">
              <a:spcBef>
                <a:spcPts val="600"/>
              </a:spcBef>
              <a:buSzPct val="75000"/>
            </a:pPr>
            <a:r>
              <a:rPr lang="en-US" sz="2800" dirty="0">
                <a:solidFill>
                  <a:srgbClr val="C5000B"/>
                </a:solidFill>
                <a:latin typeface="Arial"/>
              </a:rPr>
              <a:t>	T</a:t>
            </a:r>
            <a:r>
              <a:rPr lang="en-US" sz="2800" dirty="0">
                <a:latin typeface="Arial"/>
              </a:rPr>
              <a:t>UNE</a:t>
            </a:r>
            <a:endParaRPr dirty="0"/>
          </a:p>
          <a:p>
            <a:pPr lvl="1">
              <a:spcBef>
                <a:spcPts val="600"/>
              </a:spcBef>
              <a:buSzPct val="75000"/>
            </a:pPr>
            <a:r>
              <a:rPr lang="en-US" sz="2800" dirty="0">
                <a:solidFill>
                  <a:srgbClr val="C5000B"/>
                </a:solidFill>
                <a:latin typeface="Arial"/>
              </a:rPr>
              <a:t>	D</a:t>
            </a:r>
            <a:r>
              <a:rPr lang="en-US" sz="2800" dirty="0">
                <a:latin typeface="Arial"/>
              </a:rPr>
              <a:t>UNE</a:t>
            </a:r>
            <a:endParaRPr dirty="0"/>
          </a:p>
          <a:p>
            <a:pPr lvl="1">
              <a:spcBef>
                <a:spcPts val="600"/>
              </a:spcBef>
              <a:buSzPct val="75000"/>
            </a:pPr>
            <a:r>
              <a:rPr lang="en-US" sz="2800" dirty="0">
                <a:solidFill>
                  <a:srgbClr val="C5000B"/>
                </a:solidFill>
                <a:latin typeface="Arial"/>
              </a:rPr>
              <a:t>	S</a:t>
            </a:r>
            <a:r>
              <a:rPr lang="en-US" sz="2800" dirty="0">
                <a:latin typeface="Arial"/>
              </a:rPr>
              <a:t>OON</a:t>
            </a:r>
            <a:endParaRPr dirty="0"/>
          </a:p>
          <a:p>
            <a:pPr lvl="1">
              <a:spcBef>
                <a:spcPts val="600"/>
              </a:spcBef>
              <a:buSzPct val="75000"/>
            </a:pPr>
            <a:r>
              <a:rPr lang="en-US" sz="2800" dirty="0">
                <a:solidFill>
                  <a:srgbClr val="C5000B"/>
                </a:solidFill>
                <a:latin typeface="Arial"/>
              </a:rPr>
              <a:t>	Z</a:t>
            </a:r>
            <a:r>
              <a:rPr lang="en-US" sz="2800" dirty="0">
                <a:latin typeface="Arial"/>
              </a:rPr>
              <a:t>OO</a:t>
            </a:r>
            <a:endParaRPr dirty="0"/>
          </a:p>
          <a:p>
            <a:pPr lvl="1">
              <a:spcBef>
                <a:spcPts val="600"/>
              </a:spcBef>
              <a:buSzPct val="75000"/>
            </a:pPr>
            <a:r>
              <a:rPr lang="en-US" sz="2800" dirty="0">
                <a:solidFill>
                  <a:srgbClr val="C5000B"/>
                </a:solidFill>
                <a:latin typeface="Arial"/>
              </a:rPr>
              <a:t>	L</a:t>
            </a:r>
            <a:r>
              <a:rPr lang="en-US" sz="2800" dirty="0">
                <a:latin typeface="Arial"/>
              </a:rPr>
              <a:t>OON</a:t>
            </a:r>
            <a:endParaRPr dirty="0"/>
          </a:p>
          <a:p>
            <a:pPr lvl="1">
              <a:spcBef>
                <a:spcPts val="600"/>
              </a:spcBef>
              <a:buSzPct val="75000"/>
            </a:pPr>
            <a:r>
              <a:rPr lang="en-US" sz="2800" dirty="0">
                <a:solidFill>
                  <a:srgbClr val="C5000B"/>
                </a:solidFill>
                <a:latin typeface="Arial"/>
              </a:rPr>
              <a:t>	R</a:t>
            </a:r>
            <a:r>
              <a:rPr lang="en-US" sz="2800" dirty="0">
                <a:latin typeface="Arial"/>
              </a:rPr>
              <a:t>UNE </a:t>
            </a:r>
            <a:r>
              <a:rPr lang="en-US" sz="2400" dirty="0">
                <a:latin typeface="Arial"/>
              </a:rPr>
              <a:t>(</a:t>
            </a:r>
            <a:r>
              <a:rPr lang="en-US" sz="2400" i="1" dirty="0">
                <a:latin typeface="Arial"/>
              </a:rPr>
              <a:t>note:</a:t>
            </a:r>
            <a:r>
              <a:rPr lang="en-US" sz="2400" dirty="0">
                <a:latin typeface="Arial"/>
              </a:rPr>
              <a:t> the reading for this week classifies this  	                      sound as ‘retroflex’ instead of alveolar, but   			for this course we will consider it alveolar.)</a:t>
            </a:r>
            <a:endParaRPr sz="1600" dirty="0"/>
          </a:p>
          <a:p>
            <a:pPr marL="457200" indent="-457200">
              <a:spcBef>
                <a:spcPts val="600"/>
              </a:spcBef>
              <a:buSzPct val="45000"/>
              <a:buFont typeface="Arial" panose="020B0604020202020204" pitchFamily="34" charset="0"/>
              <a:buChar char="•"/>
            </a:pPr>
            <a:r>
              <a:rPr lang="en-US" sz="3200" dirty="0">
                <a:latin typeface="Arial"/>
              </a:rPr>
              <a:t>Nasal</a:t>
            </a:r>
            <a:endParaRPr dirty="0"/>
          </a:p>
          <a:p>
            <a:pPr lvl="1">
              <a:spcBef>
                <a:spcPts val="600"/>
              </a:spcBef>
              <a:buSzPct val="75000"/>
            </a:pPr>
            <a:r>
              <a:rPr lang="en-US" sz="2800" dirty="0">
                <a:solidFill>
                  <a:srgbClr val="C5000B"/>
                </a:solidFill>
                <a:latin typeface="Arial"/>
              </a:rPr>
              <a:t>	N</a:t>
            </a:r>
            <a:r>
              <a:rPr lang="en-US" sz="2800" dirty="0">
                <a:latin typeface="Arial"/>
              </a:rPr>
              <a:t>OON</a:t>
            </a:r>
            <a:endParaRPr dirty="0"/>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 name="TextShape 1"/>
          <p:cNvSpPr txBox="1"/>
          <p:nvPr/>
        </p:nvSpPr>
        <p:spPr>
          <a:xfrm>
            <a:off x="504000" y="301320"/>
            <a:ext cx="9071640" cy="1262160"/>
          </a:xfrm>
          <a:prstGeom prst="rect">
            <a:avLst/>
          </a:prstGeom>
          <a:noFill/>
          <a:ln>
            <a:noFill/>
          </a:ln>
        </p:spPr>
        <p:txBody>
          <a:bodyPr lIns="0" tIns="0" rIns="0" bIns="0" anchor="ctr"/>
          <a:lstStyle/>
          <a:p>
            <a:pPr algn="ctr"/>
            <a:r>
              <a:rPr lang="en-US" sz="4400">
                <a:latin typeface="Arial"/>
              </a:rPr>
              <a:t>Post-alveolar</a:t>
            </a:r>
            <a:endParaRPr/>
          </a:p>
        </p:txBody>
      </p:sp>
      <p:sp>
        <p:nvSpPr>
          <p:cNvPr id="151" name="TextShape 2"/>
          <p:cNvSpPr txBox="1"/>
          <p:nvPr/>
        </p:nvSpPr>
        <p:spPr>
          <a:xfrm>
            <a:off x="504000" y="2011680"/>
            <a:ext cx="8870040" cy="4142160"/>
          </a:xfrm>
          <a:prstGeom prst="rect">
            <a:avLst/>
          </a:prstGeom>
          <a:noFill/>
          <a:ln>
            <a:noFill/>
          </a:ln>
        </p:spPr>
        <p:txBody>
          <a:bodyPr lIns="0" tIns="0" rIns="0" bIns="0"/>
          <a:lstStyle/>
          <a:p>
            <a:pPr>
              <a:spcBef>
                <a:spcPts val="1200"/>
              </a:spcBef>
              <a:buSzPct val="45000"/>
            </a:pPr>
            <a:r>
              <a:rPr lang="en-US" sz="3200" dirty="0">
                <a:solidFill>
                  <a:srgbClr val="C5000B"/>
                </a:solidFill>
                <a:latin typeface="Arial"/>
              </a:rPr>
              <a:t>SH</a:t>
            </a:r>
            <a:r>
              <a:rPr lang="en-US" sz="3200" dirty="0">
                <a:latin typeface="Arial"/>
              </a:rPr>
              <a:t>IP: </a:t>
            </a:r>
            <a:r>
              <a:rPr lang="en-US" sz="4400" dirty="0">
                <a:latin typeface="Arial"/>
              </a:rPr>
              <a:t>[ ʃ ]</a:t>
            </a:r>
            <a:endParaRPr dirty="0"/>
          </a:p>
          <a:p>
            <a:pPr>
              <a:spcBef>
                <a:spcPts val="1200"/>
              </a:spcBef>
              <a:buSzPct val="45000"/>
            </a:pPr>
            <a:r>
              <a:rPr lang="en-US" sz="3200" dirty="0">
                <a:solidFill>
                  <a:srgbClr val="C5000B"/>
                </a:solidFill>
                <a:latin typeface="Arial"/>
              </a:rPr>
              <a:t>G</a:t>
            </a:r>
            <a:r>
              <a:rPr lang="en-US" sz="3200" dirty="0">
                <a:latin typeface="Arial"/>
              </a:rPr>
              <a:t>ENRE / MEA</a:t>
            </a:r>
            <a:r>
              <a:rPr lang="en-US" sz="3200" dirty="0">
                <a:solidFill>
                  <a:srgbClr val="C5000B"/>
                </a:solidFill>
                <a:latin typeface="Arial"/>
              </a:rPr>
              <a:t>S</a:t>
            </a:r>
            <a:r>
              <a:rPr lang="en-US" sz="3200" dirty="0">
                <a:latin typeface="Arial"/>
              </a:rPr>
              <a:t>URE: </a:t>
            </a:r>
            <a:r>
              <a:rPr lang="en-US" sz="4400" dirty="0">
                <a:latin typeface="Arial"/>
              </a:rPr>
              <a:t>[ ʒ ]</a:t>
            </a:r>
            <a:endParaRPr dirty="0"/>
          </a:p>
          <a:p>
            <a:pPr>
              <a:spcBef>
                <a:spcPts val="1200"/>
              </a:spcBef>
              <a:buSzPct val="45000"/>
            </a:pPr>
            <a:r>
              <a:rPr lang="en-US" sz="3200" dirty="0">
                <a:solidFill>
                  <a:srgbClr val="C5000B"/>
                </a:solidFill>
                <a:latin typeface="Arial"/>
              </a:rPr>
              <a:t>CH</a:t>
            </a:r>
            <a:r>
              <a:rPr lang="en-US" sz="3200" dirty="0">
                <a:latin typeface="Arial"/>
              </a:rPr>
              <a:t>IP: </a:t>
            </a:r>
            <a:r>
              <a:rPr lang="en-US" sz="4400" dirty="0">
                <a:latin typeface="Arial"/>
              </a:rPr>
              <a:t>[ </a:t>
            </a:r>
            <a:r>
              <a:rPr lang="en-US" sz="4400" dirty="0" err="1">
                <a:latin typeface="Arial"/>
              </a:rPr>
              <a:t>tʃ</a:t>
            </a:r>
            <a:r>
              <a:rPr lang="en-US" sz="4400" dirty="0">
                <a:latin typeface="Arial"/>
              </a:rPr>
              <a:t> ]</a:t>
            </a:r>
            <a:endParaRPr dirty="0"/>
          </a:p>
          <a:p>
            <a:pPr>
              <a:spcBef>
                <a:spcPts val="1200"/>
              </a:spcBef>
              <a:buSzPct val="45000"/>
            </a:pPr>
            <a:r>
              <a:rPr lang="en-US" sz="3200" dirty="0">
                <a:solidFill>
                  <a:srgbClr val="C5000B"/>
                </a:solidFill>
                <a:latin typeface="Arial"/>
              </a:rPr>
              <a:t>G</a:t>
            </a:r>
            <a:r>
              <a:rPr lang="en-US" sz="3200" dirty="0">
                <a:latin typeface="Arial"/>
              </a:rPr>
              <a:t>YM: </a:t>
            </a:r>
            <a:r>
              <a:rPr lang="en-US" sz="4400" dirty="0">
                <a:latin typeface="Arial"/>
              </a:rPr>
              <a:t>[ </a:t>
            </a:r>
            <a:r>
              <a:rPr lang="en-US" sz="4400" dirty="0" err="1">
                <a:latin typeface="Arial"/>
              </a:rPr>
              <a:t>dʒ</a:t>
            </a:r>
            <a:r>
              <a:rPr lang="en-US" sz="4400" dirty="0">
                <a:latin typeface="Arial"/>
              </a:rPr>
              <a:t> ]</a:t>
            </a:r>
            <a:endParaRPr dirty="0"/>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 name="TextShape 1"/>
          <p:cNvSpPr txBox="1"/>
          <p:nvPr/>
        </p:nvSpPr>
        <p:spPr>
          <a:xfrm>
            <a:off x="504000" y="301320"/>
            <a:ext cx="9071640" cy="1262160"/>
          </a:xfrm>
          <a:prstGeom prst="rect">
            <a:avLst/>
          </a:prstGeom>
          <a:noFill/>
          <a:ln>
            <a:noFill/>
          </a:ln>
        </p:spPr>
        <p:txBody>
          <a:bodyPr lIns="0" tIns="0" rIns="0" bIns="0" anchor="ctr"/>
          <a:lstStyle/>
          <a:p>
            <a:pPr algn="ctr"/>
            <a:r>
              <a:rPr lang="en-US" sz="4400">
                <a:latin typeface="Arial"/>
              </a:rPr>
              <a:t>Palatal</a:t>
            </a:r>
            <a:endParaRPr/>
          </a:p>
        </p:txBody>
      </p:sp>
      <p:sp>
        <p:nvSpPr>
          <p:cNvPr id="153" name="TextShape 2"/>
          <p:cNvSpPr txBox="1"/>
          <p:nvPr/>
        </p:nvSpPr>
        <p:spPr>
          <a:xfrm>
            <a:off x="504000" y="1769040"/>
            <a:ext cx="8870040" cy="4384800"/>
          </a:xfrm>
          <a:prstGeom prst="rect">
            <a:avLst/>
          </a:prstGeom>
          <a:noFill/>
          <a:ln>
            <a:noFill/>
          </a:ln>
        </p:spPr>
        <p:txBody>
          <a:bodyPr lIns="0" tIns="0" rIns="0" bIns="0"/>
          <a:lstStyle/>
          <a:p>
            <a:pPr>
              <a:buSzPct val="45000"/>
            </a:pPr>
            <a:r>
              <a:rPr lang="en-US" sz="3200" dirty="0">
                <a:solidFill>
                  <a:srgbClr val="C5000B"/>
                </a:solidFill>
                <a:latin typeface="Arial"/>
              </a:rPr>
              <a:t>Y</a:t>
            </a:r>
            <a:r>
              <a:rPr lang="en-US" sz="3200" dirty="0">
                <a:latin typeface="Arial"/>
              </a:rPr>
              <a:t>ES: </a:t>
            </a:r>
            <a:r>
              <a:rPr lang="en-US" sz="4400" dirty="0">
                <a:latin typeface="Arial"/>
              </a:rPr>
              <a:t>[ j ]</a:t>
            </a:r>
            <a:endParaRPr dirty="0"/>
          </a:p>
          <a:p>
            <a:pPr>
              <a:buSzPct val="45000"/>
              <a:buFont typeface="StarSymbol"/>
              <a:buChar char=""/>
            </a:pPr>
            <a:endParaRPr dirty="0"/>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TextShape 1"/>
          <p:cNvSpPr txBox="1"/>
          <p:nvPr/>
        </p:nvSpPr>
        <p:spPr>
          <a:xfrm>
            <a:off x="504000" y="301320"/>
            <a:ext cx="9071640" cy="1262160"/>
          </a:xfrm>
          <a:prstGeom prst="rect">
            <a:avLst/>
          </a:prstGeom>
          <a:noFill/>
          <a:ln>
            <a:noFill/>
          </a:ln>
        </p:spPr>
        <p:txBody>
          <a:bodyPr lIns="0" tIns="0" rIns="0" bIns="0" anchor="ctr"/>
          <a:lstStyle/>
          <a:p>
            <a:pPr algn="ctr"/>
            <a:r>
              <a:rPr lang="en-US" sz="4400">
                <a:latin typeface="Arial"/>
              </a:rPr>
              <a:t>Velar</a:t>
            </a:r>
            <a:endParaRPr/>
          </a:p>
        </p:txBody>
      </p:sp>
      <p:sp>
        <p:nvSpPr>
          <p:cNvPr id="155" name="TextShape 2"/>
          <p:cNvSpPr txBox="1"/>
          <p:nvPr/>
        </p:nvSpPr>
        <p:spPr>
          <a:xfrm>
            <a:off x="504000" y="1769040"/>
            <a:ext cx="8870040" cy="4384800"/>
          </a:xfrm>
          <a:prstGeom prst="rect">
            <a:avLst/>
          </a:prstGeom>
          <a:noFill/>
          <a:ln>
            <a:noFill/>
          </a:ln>
        </p:spPr>
        <p:txBody>
          <a:bodyPr lIns="0" tIns="0" rIns="0" bIns="0"/>
          <a:lstStyle/>
          <a:p>
            <a:pPr>
              <a:spcBef>
                <a:spcPts val="1200"/>
              </a:spcBef>
              <a:buSzPct val="45000"/>
            </a:pPr>
            <a:r>
              <a:rPr lang="en-US" sz="3200" dirty="0">
                <a:latin typeface="Arial"/>
              </a:rPr>
              <a:t>Oral:</a:t>
            </a:r>
            <a:endParaRPr dirty="0"/>
          </a:p>
          <a:p>
            <a:pPr marL="0" lvl="1">
              <a:spcBef>
                <a:spcPts val="1200"/>
              </a:spcBef>
              <a:buSzPct val="75000"/>
            </a:pPr>
            <a:r>
              <a:rPr lang="en-US" sz="2800" dirty="0">
                <a:solidFill>
                  <a:srgbClr val="C5000B"/>
                </a:solidFill>
                <a:latin typeface="Arial"/>
              </a:rPr>
              <a:t>K</a:t>
            </a:r>
            <a:r>
              <a:rPr lang="en-US" sz="2800" dirty="0">
                <a:latin typeface="Arial"/>
              </a:rPr>
              <a:t>IT</a:t>
            </a:r>
            <a:endParaRPr dirty="0"/>
          </a:p>
          <a:p>
            <a:pPr marL="0" lvl="1">
              <a:spcBef>
                <a:spcPts val="1200"/>
              </a:spcBef>
              <a:buSzPct val="75000"/>
            </a:pPr>
            <a:r>
              <a:rPr lang="en-US" sz="2800" dirty="0">
                <a:solidFill>
                  <a:srgbClr val="C5000B"/>
                </a:solidFill>
                <a:latin typeface="Arial"/>
              </a:rPr>
              <a:t>G</a:t>
            </a:r>
            <a:r>
              <a:rPr lang="en-US" sz="2800" dirty="0">
                <a:latin typeface="Arial"/>
              </a:rPr>
              <a:t>IFT</a:t>
            </a:r>
            <a:endParaRPr dirty="0"/>
          </a:p>
          <a:p>
            <a:pPr>
              <a:spcBef>
                <a:spcPts val="1200"/>
              </a:spcBef>
              <a:buSzPct val="45000"/>
            </a:pPr>
            <a:r>
              <a:rPr lang="en-US" sz="3200" dirty="0">
                <a:latin typeface="Arial"/>
              </a:rPr>
              <a:t>Nasal:</a:t>
            </a:r>
            <a:endParaRPr dirty="0"/>
          </a:p>
          <a:p>
            <a:pPr marL="0" lvl="1">
              <a:spcBef>
                <a:spcPts val="1200"/>
              </a:spcBef>
              <a:buSzPct val="75000"/>
            </a:pPr>
            <a:r>
              <a:rPr lang="en-US" sz="2800" dirty="0">
                <a:latin typeface="Arial"/>
              </a:rPr>
              <a:t>KI</a:t>
            </a:r>
            <a:r>
              <a:rPr lang="en-US" sz="2800" dirty="0">
                <a:solidFill>
                  <a:srgbClr val="C5000B"/>
                </a:solidFill>
                <a:latin typeface="Arial"/>
              </a:rPr>
              <a:t>NG</a:t>
            </a:r>
            <a:r>
              <a:rPr lang="en-US" sz="2800" dirty="0">
                <a:latin typeface="Arial"/>
              </a:rPr>
              <a:t>, THI</a:t>
            </a:r>
            <a:r>
              <a:rPr lang="en-US" sz="2800" dirty="0">
                <a:solidFill>
                  <a:srgbClr val="C5000B"/>
                </a:solidFill>
                <a:latin typeface="Arial"/>
              </a:rPr>
              <a:t>N</a:t>
            </a:r>
            <a:r>
              <a:rPr lang="en-US" sz="2800" dirty="0">
                <a:latin typeface="Arial"/>
              </a:rPr>
              <a:t>K </a:t>
            </a:r>
            <a:r>
              <a:rPr lang="en-US" sz="4400" dirty="0">
                <a:latin typeface="Arial"/>
              </a:rPr>
              <a:t>[ </a:t>
            </a:r>
            <a:r>
              <a:rPr lang="en-US" sz="4400" strike="noStrike" dirty="0">
                <a:solidFill>
                  <a:srgbClr val="000000"/>
                </a:solidFill>
                <a:latin typeface="Arial"/>
                <a:ea typeface="Arial"/>
              </a:rPr>
              <a:t>ŋ ] </a:t>
            </a:r>
            <a:r>
              <a:rPr lang="en-US" sz="3200" strike="noStrike" dirty="0">
                <a:solidFill>
                  <a:srgbClr val="000000"/>
                </a:solidFill>
                <a:latin typeface="Arial"/>
                <a:ea typeface="Arial"/>
              </a:rPr>
              <a:t>(“</a:t>
            </a:r>
            <a:r>
              <a:rPr lang="en-US" sz="3200" strike="noStrike" dirty="0" err="1">
                <a:solidFill>
                  <a:srgbClr val="000000"/>
                </a:solidFill>
                <a:latin typeface="Arial"/>
                <a:ea typeface="Arial"/>
              </a:rPr>
              <a:t>engma</a:t>
            </a:r>
            <a:r>
              <a:rPr lang="en-US" sz="3200" strike="noStrike" dirty="0">
                <a:solidFill>
                  <a:srgbClr val="000000"/>
                </a:solidFill>
                <a:latin typeface="Arial"/>
                <a:ea typeface="Arial"/>
              </a:rPr>
              <a:t>”)</a:t>
            </a:r>
            <a:endParaRPr dirty="0"/>
          </a:p>
          <a:p>
            <a:pPr marL="0" lvl="1" indent="-457200">
              <a:spcBef>
                <a:spcPts val="1200"/>
              </a:spcBef>
              <a:buSzPct val="75000"/>
              <a:buFont typeface="Arial" panose="020B0604020202020204" pitchFamily="34" charset="0"/>
              <a:buChar char="•"/>
            </a:pPr>
            <a:r>
              <a:rPr lang="en-US" sz="2800" dirty="0">
                <a:latin typeface="Arial"/>
              </a:rPr>
              <a:t>In English, </a:t>
            </a:r>
            <a:r>
              <a:rPr lang="en-US" sz="2800" dirty="0" err="1">
                <a:latin typeface="Arial"/>
              </a:rPr>
              <a:t>engmas</a:t>
            </a:r>
            <a:r>
              <a:rPr lang="en-US" sz="2800" dirty="0">
                <a:latin typeface="Arial"/>
              </a:rPr>
              <a:t> never appear at the beginning of a word or syllable. But they do in other languages like Cantonese.</a:t>
            </a:r>
            <a:endParaRPr dirty="0"/>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 name="TextShape 1"/>
          <p:cNvSpPr txBox="1"/>
          <p:nvPr/>
        </p:nvSpPr>
        <p:spPr>
          <a:xfrm>
            <a:off x="504000" y="301320"/>
            <a:ext cx="9071640" cy="1262160"/>
          </a:xfrm>
          <a:prstGeom prst="rect">
            <a:avLst/>
          </a:prstGeom>
          <a:noFill/>
          <a:ln>
            <a:noFill/>
          </a:ln>
        </p:spPr>
        <p:txBody>
          <a:bodyPr lIns="0" tIns="0" rIns="0" bIns="0" anchor="ctr"/>
          <a:lstStyle/>
          <a:p>
            <a:pPr algn="ctr"/>
            <a:r>
              <a:rPr lang="en-US" sz="4400">
                <a:latin typeface="Arial"/>
              </a:rPr>
              <a:t>Uvular?</a:t>
            </a:r>
            <a:endParaRPr/>
          </a:p>
        </p:txBody>
      </p:sp>
      <p:sp>
        <p:nvSpPr>
          <p:cNvPr id="157" name="TextShape 2"/>
          <p:cNvSpPr txBox="1"/>
          <p:nvPr/>
        </p:nvSpPr>
        <p:spPr>
          <a:xfrm>
            <a:off x="504000" y="1769040"/>
            <a:ext cx="8870040" cy="4384800"/>
          </a:xfrm>
          <a:prstGeom prst="rect">
            <a:avLst/>
          </a:prstGeom>
          <a:noFill/>
          <a:ln>
            <a:noFill/>
          </a:ln>
        </p:spPr>
        <p:txBody>
          <a:bodyPr lIns="0" tIns="0" rIns="0" bIns="0"/>
          <a:lstStyle/>
          <a:p>
            <a:pPr marL="457200" indent="-457200">
              <a:spcBef>
                <a:spcPts val="1200"/>
              </a:spcBef>
              <a:buSzPct val="45000"/>
              <a:buFont typeface="Arial" panose="020B0604020202020204" pitchFamily="34" charset="0"/>
              <a:buChar char="•"/>
            </a:pPr>
            <a:r>
              <a:rPr lang="en-US" sz="3200" dirty="0">
                <a:latin typeface="Arial"/>
              </a:rPr>
              <a:t>We don’t have any uvular sounds in English.</a:t>
            </a:r>
            <a:endParaRPr dirty="0"/>
          </a:p>
          <a:p>
            <a:pPr marL="457200" indent="-457200">
              <a:spcBef>
                <a:spcPts val="1200"/>
              </a:spcBef>
              <a:buSzPct val="45000"/>
              <a:buFont typeface="Arial" panose="020B0604020202020204" pitchFamily="34" charset="0"/>
              <a:buChar char="•"/>
            </a:pPr>
            <a:r>
              <a:rPr lang="en-US" sz="3200" dirty="0">
                <a:latin typeface="Arial"/>
              </a:rPr>
              <a:t>But they are fun:</a:t>
            </a:r>
            <a:endParaRPr dirty="0"/>
          </a:p>
          <a:p>
            <a:pPr marL="914400" lvl="1" indent="-457200">
              <a:spcBef>
                <a:spcPts val="1200"/>
              </a:spcBef>
              <a:buSzPct val="75000"/>
              <a:buFont typeface="Arial" panose="020B0604020202020204" pitchFamily="34" charset="0"/>
              <a:buChar char="•"/>
            </a:pPr>
            <a:r>
              <a:rPr lang="en-US" sz="2800" dirty="0">
                <a:latin typeface="Arial"/>
              </a:rPr>
              <a:t>[ </a:t>
            </a:r>
            <a:r>
              <a:rPr lang="en-US" sz="2800" dirty="0">
                <a:latin typeface="Doulos SIL"/>
                <a:ea typeface="Doulos SIL"/>
              </a:rPr>
              <a:t>R</a:t>
            </a:r>
            <a:r>
              <a:rPr lang="en-US" sz="2800" dirty="0">
                <a:latin typeface="Arial"/>
              </a:rPr>
              <a:t> ]  Can you guess what sound this is?</a:t>
            </a:r>
            <a:endParaRPr dirty="0"/>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extShape 1"/>
          <p:cNvSpPr txBox="1"/>
          <p:nvPr/>
        </p:nvSpPr>
        <p:spPr>
          <a:xfrm>
            <a:off x="504000" y="301320"/>
            <a:ext cx="9071640" cy="1262160"/>
          </a:xfrm>
          <a:prstGeom prst="rect">
            <a:avLst/>
          </a:prstGeom>
          <a:noFill/>
          <a:ln>
            <a:noFill/>
          </a:ln>
        </p:spPr>
        <p:txBody>
          <a:bodyPr lIns="0" tIns="0" rIns="0" bIns="0" anchor="ctr"/>
          <a:lstStyle/>
          <a:p>
            <a:pPr algn="ctr"/>
            <a:r>
              <a:rPr lang="en-US" sz="4400">
                <a:latin typeface="Arial"/>
              </a:rPr>
              <a:t>Today</a:t>
            </a:r>
            <a:endParaRPr/>
          </a:p>
        </p:txBody>
      </p:sp>
      <p:sp>
        <p:nvSpPr>
          <p:cNvPr id="47" name="TextShape 2"/>
          <p:cNvSpPr txBox="1"/>
          <p:nvPr/>
        </p:nvSpPr>
        <p:spPr>
          <a:xfrm>
            <a:off x="504000" y="1920240"/>
            <a:ext cx="8870040" cy="4233240"/>
          </a:xfrm>
          <a:prstGeom prst="rect">
            <a:avLst/>
          </a:prstGeom>
          <a:noFill/>
          <a:ln>
            <a:noFill/>
          </a:ln>
        </p:spPr>
        <p:txBody>
          <a:bodyPr lIns="0" tIns="0" rIns="0" bIns="0"/>
          <a:lstStyle/>
          <a:p>
            <a:pPr marL="457200" indent="-457200">
              <a:spcBef>
                <a:spcPts val="1200"/>
              </a:spcBef>
              <a:buSzPct val="45000"/>
              <a:buFont typeface="Arial" panose="020B0604020202020204" pitchFamily="34" charset="0"/>
              <a:buChar char="•"/>
            </a:pPr>
            <a:r>
              <a:rPr lang="en-US" sz="3200" dirty="0">
                <a:latin typeface="Arial"/>
              </a:rPr>
              <a:t>Introduction to speech</a:t>
            </a:r>
            <a:endParaRPr dirty="0"/>
          </a:p>
          <a:p>
            <a:pPr marL="457200" indent="-457200">
              <a:spcBef>
                <a:spcPts val="1200"/>
              </a:spcBef>
              <a:buSzPct val="45000"/>
              <a:buFont typeface="Arial" panose="020B0604020202020204" pitchFamily="34" charset="0"/>
              <a:buChar char="•"/>
            </a:pPr>
            <a:r>
              <a:rPr lang="en-US" sz="3200" dirty="0">
                <a:latin typeface="Arial"/>
              </a:rPr>
              <a:t>Approaches to studying phonetics</a:t>
            </a:r>
            <a:endParaRPr dirty="0"/>
          </a:p>
          <a:p>
            <a:pPr marL="457200" indent="-457200">
              <a:spcBef>
                <a:spcPts val="1200"/>
              </a:spcBef>
              <a:buSzPct val="45000"/>
              <a:buFont typeface="Arial" panose="020B0604020202020204" pitchFamily="34" charset="0"/>
              <a:buChar char="•"/>
            </a:pPr>
            <a:r>
              <a:rPr lang="en-US" sz="3200" dirty="0">
                <a:latin typeface="Arial"/>
              </a:rPr>
              <a:t>Articulatory Phonetics: how is speech produced?</a:t>
            </a:r>
            <a:endParaRPr dirty="0"/>
          </a:p>
          <a:p>
            <a:pPr marL="457200" indent="-457200">
              <a:spcBef>
                <a:spcPts val="1200"/>
              </a:spcBef>
              <a:buSzPct val="45000"/>
              <a:buFont typeface="Arial" panose="020B0604020202020204" pitchFamily="34" charset="0"/>
              <a:buChar char="•"/>
            </a:pPr>
            <a:r>
              <a:rPr lang="en-US" sz="3200" dirty="0">
                <a:latin typeface="Arial"/>
              </a:rPr>
              <a:t>Consonants</a:t>
            </a:r>
            <a:endParaRPr dirty="0"/>
          </a:p>
          <a:p>
            <a:pPr marL="457200" indent="-457200">
              <a:spcBef>
                <a:spcPts val="1200"/>
              </a:spcBef>
              <a:buSzPct val="45000"/>
              <a:buFont typeface="Arial" panose="020B0604020202020204" pitchFamily="34" charset="0"/>
              <a:buChar char="•"/>
            </a:pPr>
            <a:r>
              <a:rPr lang="en-US" sz="3200" dirty="0">
                <a:latin typeface="Arial"/>
              </a:rPr>
              <a:t>Introducing IPA</a:t>
            </a:r>
            <a:endParaRPr dirty="0"/>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TextShape 1"/>
          <p:cNvSpPr txBox="1"/>
          <p:nvPr/>
        </p:nvSpPr>
        <p:spPr>
          <a:xfrm>
            <a:off x="504000" y="301320"/>
            <a:ext cx="9071640" cy="1262160"/>
          </a:xfrm>
          <a:prstGeom prst="rect">
            <a:avLst/>
          </a:prstGeom>
          <a:noFill/>
          <a:ln>
            <a:noFill/>
          </a:ln>
        </p:spPr>
        <p:txBody>
          <a:bodyPr lIns="0" tIns="0" rIns="0" bIns="0" anchor="ctr"/>
          <a:lstStyle/>
          <a:p>
            <a:pPr algn="ctr"/>
            <a:r>
              <a:rPr lang="en-US" sz="4400">
                <a:latin typeface="Arial"/>
              </a:rPr>
              <a:t>Glottal</a:t>
            </a:r>
            <a:endParaRPr/>
          </a:p>
        </p:txBody>
      </p:sp>
      <p:sp>
        <p:nvSpPr>
          <p:cNvPr id="159" name="TextShape 2"/>
          <p:cNvSpPr txBox="1"/>
          <p:nvPr/>
        </p:nvSpPr>
        <p:spPr>
          <a:xfrm>
            <a:off x="504000" y="1769040"/>
            <a:ext cx="8870040" cy="4384800"/>
          </a:xfrm>
          <a:prstGeom prst="rect">
            <a:avLst/>
          </a:prstGeom>
          <a:noFill/>
          <a:ln>
            <a:noFill/>
          </a:ln>
        </p:spPr>
        <p:txBody>
          <a:bodyPr lIns="0" tIns="0" rIns="0" bIns="0"/>
          <a:lstStyle/>
          <a:p>
            <a:pPr marL="457200" indent="-457200">
              <a:spcBef>
                <a:spcPts val="1200"/>
              </a:spcBef>
              <a:buSzPct val="45000"/>
              <a:buFont typeface="Arial" panose="020B0604020202020204" pitchFamily="34" charset="0"/>
              <a:buChar char="•"/>
            </a:pPr>
            <a:r>
              <a:rPr lang="en-US" sz="3200" dirty="0">
                <a:latin typeface="Arial"/>
              </a:rPr>
              <a:t>Produced by narrowing or closing vocal folds.</a:t>
            </a:r>
            <a:endParaRPr dirty="0"/>
          </a:p>
          <a:p>
            <a:pPr marL="285750" indent="-285750">
              <a:spcBef>
                <a:spcPts val="1200"/>
              </a:spcBef>
              <a:buSzPct val="45000"/>
              <a:buFont typeface="Arial" panose="020B0604020202020204" pitchFamily="34" charset="0"/>
              <a:buChar char="•"/>
            </a:pPr>
            <a:endParaRPr dirty="0"/>
          </a:p>
          <a:p>
            <a:pPr>
              <a:spcBef>
                <a:spcPts val="1200"/>
              </a:spcBef>
              <a:buSzPct val="45000"/>
            </a:pPr>
            <a:r>
              <a:rPr lang="en-US" sz="3200" dirty="0">
                <a:solidFill>
                  <a:srgbClr val="C5000B"/>
                </a:solidFill>
                <a:latin typeface="Arial"/>
              </a:rPr>
              <a:t>H</a:t>
            </a:r>
            <a:r>
              <a:rPr lang="en-US" sz="3200" dirty="0">
                <a:latin typeface="Arial"/>
              </a:rPr>
              <a:t>AT</a:t>
            </a:r>
            <a:endParaRPr dirty="0"/>
          </a:p>
          <a:p>
            <a:pPr>
              <a:spcBef>
                <a:spcPts val="1200"/>
              </a:spcBef>
              <a:buSzPct val="45000"/>
            </a:pPr>
            <a:r>
              <a:rPr lang="en-US" sz="3200" dirty="0">
                <a:latin typeface="Arial"/>
              </a:rPr>
              <a:t>UH</a:t>
            </a:r>
            <a:r>
              <a:rPr lang="en-US" sz="3200" dirty="0">
                <a:solidFill>
                  <a:srgbClr val="C5000B"/>
                </a:solidFill>
                <a:latin typeface="Arial"/>
              </a:rPr>
              <a:t>-</a:t>
            </a:r>
            <a:r>
              <a:rPr lang="en-US" sz="3200" dirty="0">
                <a:latin typeface="Arial"/>
              </a:rPr>
              <a:t>OH: </a:t>
            </a:r>
            <a:r>
              <a:rPr lang="en-US" sz="4400" strike="noStrike" dirty="0">
                <a:solidFill>
                  <a:srgbClr val="000000"/>
                </a:solidFill>
                <a:latin typeface="Arial"/>
                <a:ea typeface="Arial"/>
              </a:rPr>
              <a:t>[ʔ] </a:t>
            </a:r>
            <a:r>
              <a:rPr lang="en-US" sz="3200" strike="noStrike" dirty="0">
                <a:solidFill>
                  <a:srgbClr val="000000"/>
                </a:solidFill>
                <a:latin typeface="Arial"/>
                <a:ea typeface="Arial"/>
              </a:rPr>
              <a:t>(“glottal stop”)</a:t>
            </a:r>
          </a:p>
          <a:p>
            <a:pPr lvl="1">
              <a:spcBef>
                <a:spcPts val="1200"/>
              </a:spcBef>
              <a:buSzPct val="45000"/>
            </a:pPr>
            <a:r>
              <a:rPr lang="en-US" sz="2400" dirty="0">
                <a:solidFill>
                  <a:srgbClr val="000000"/>
                </a:solidFill>
                <a:latin typeface="Arial"/>
              </a:rPr>
              <a:t>(NOTE: We often produce words that begin with vowels with an initial glottal stop (e.g., “apple”). However, this initial glottal stop is not considered part of the ‘basic’ pronunciation of the word, because it only appears in certain contexts. So, the first consonant in “apple” would be [p], not [ʔ].)</a:t>
            </a:r>
            <a:endParaRPr sz="2400" dirty="0"/>
          </a:p>
          <a:p>
            <a:pPr>
              <a:buSzPct val="45000"/>
              <a:buFont typeface="StarSymbol"/>
              <a:buChar char=""/>
            </a:pPr>
            <a:endParaRPr dirty="0"/>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 name="TextShape 1"/>
          <p:cNvSpPr txBox="1"/>
          <p:nvPr/>
        </p:nvSpPr>
        <p:spPr>
          <a:xfrm>
            <a:off x="504000" y="301320"/>
            <a:ext cx="9071640" cy="1262160"/>
          </a:xfrm>
          <a:prstGeom prst="rect">
            <a:avLst/>
          </a:prstGeom>
          <a:noFill/>
          <a:ln>
            <a:noFill/>
          </a:ln>
        </p:spPr>
        <p:txBody>
          <a:bodyPr lIns="0" tIns="0" rIns="0" bIns="0" anchor="ctr"/>
          <a:lstStyle/>
          <a:p>
            <a:pPr algn="ctr"/>
            <a:r>
              <a:rPr lang="en-US" sz="4400">
                <a:latin typeface="Arial"/>
              </a:rPr>
              <a:t>Summary: places of articulation 
in English</a:t>
            </a:r>
            <a:endParaRPr/>
          </a:p>
        </p:txBody>
      </p:sp>
      <p:sp>
        <p:nvSpPr>
          <p:cNvPr id="161" name="TextShape 2"/>
          <p:cNvSpPr txBox="1"/>
          <p:nvPr/>
        </p:nvSpPr>
        <p:spPr>
          <a:xfrm>
            <a:off x="504000" y="2103120"/>
            <a:ext cx="8870040" cy="4663440"/>
          </a:xfrm>
          <a:prstGeom prst="rect">
            <a:avLst/>
          </a:prstGeom>
          <a:noFill/>
          <a:ln>
            <a:noFill/>
          </a:ln>
        </p:spPr>
        <p:txBody>
          <a:bodyPr lIns="0" tIns="0" rIns="0" bIns="0"/>
          <a:lstStyle/>
          <a:p>
            <a:pPr marL="457200" indent="-457200">
              <a:spcBef>
                <a:spcPts val="1200"/>
              </a:spcBef>
              <a:buSzPct val="45000"/>
              <a:buFont typeface="Arial" panose="020B0604020202020204" pitchFamily="34" charset="0"/>
              <a:buChar char="•"/>
            </a:pPr>
            <a:r>
              <a:rPr lang="en-US" sz="3200" dirty="0">
                <a:latin typeface="Arial"/>
              </a:rPr>
              <a:t>Bilabial: [b] [p] [m] [w]</a:t>
            </a:r>
            <a:endParaRPr dirty="0"/>
          </a:p>
          <a:p>
            <a:pPr marL="457200" indent="-457200">
              <a:spcBef>
                <a:spcPts val="1200"/>
              </a:spcBef>
              <a:buSzPct val="45000"/>
              <a:buFont typeface="Arial" panose="020B0604020202020204" pitchFamily="34" charset="0"/>
              <a:buChar char="•"/>
            </a:pPr>
            <a:r>
              <a:rPr lang="en-US" sz="3200" dirty="0">
                <a:latin typeface="Arial"/>
              </a:rPr>
              <a:t>Labiodental: [f] [v]</a:t>
            </a:r>
            <a:endParaRPr dirty="0"/>
          </a:p>
          <a:p>
            <a:pPr marL="457200" indent="-457200">
              <a:spcBef>
                <a:spcPts val="1200"/>
              </a:spcBef>
              <a:buSzPct val="45000"/>
              <a:buFont typeface="Arial" panose="020B0604020202020204" pitchFamily="34" charset="0"/>
              <a:buChar char="•"/>
            </a:pPr>
            <a:r>
              <a:rPr lang="en-US" sz="3200" dirty="0">
                <a:latin typeface="Arial"/>
              </a:rPr>
              <a:t>Interdental: [</a:t>
            </a:r>
            <a:r>
              <a:rPr lang="el-GR" sz="3200" strike="noStrike" dirty="0">
                <a:solidFill>
                  <a:srgbClr val="000000"/>
                </a:solidFill>
                <a:latin typeface="Arial"/>
                <a:ea typeface="Microsoft YaHei"/>
              </a:rPr>
              <a:t>θ] [</a:t>
            </a:r>
            <a:r>
              <a:rPr lang="el-GR" sz="3200" strike="noStrike" dirty="0">
                <a:solidFill>
                  <a:srgbClr val="000000"/>
                </a:solidFill>
                <a:latin typeface="Arial"/>
                <a:ea typeface="Arial"/>
              </a:rPr>
              <a:t>ð]</a:t>
            </a:r>
            <a:endParaRPr dirty="0"/>
          </a:p>
          <a:p>
            <a:pPr marL="457200" indent="-457200">
              <a:spcBef>
                <a:spcPts val="1200"/>
              </a:spcBef>
              <a:buSzPct val="45000"/>
              <a:buFont typeface="Arial" panose="020B0604020202020204" pitchFamily="34" charset="0"/>
              <a:buChar char="•"/>
            </a:pPr>
            <a:r>
              <a:rPr lang="en-US" sz="3200" dirty="0">
                <a:latin typeface="Arial"/>
              </a:rPr>
              <a:t>Alveolar: [d] [t] [n] [l] [s] [z] [r]</a:t>
            </a:r>
            <a:endParaRPr dirty="0"/>
          </a:p>
          <a:p>
            <a:pPr marL="457200" indent="-457200">
              <a:spcBef>
                <a:spcPts val="1200"/>
              </a:spcBef>
              <a:buSzPct val="45000"/>
              <a:buFont typeface="Arial" panose="020B0604020202020204" pitchFamily="34" charset="0"/>
              <a:buChar char="•"/>
            </a:pPr>
            <a:r>
              <a:rPr lang="en-US" sz="3200" dirty="0">
                <a:latin typeface="Arial"/>
              </a:rPr>
              <a:t>Post-alveolar: [</a:t>
            </a:r>
            <a:r>
              <a:rPr lang="en-US" sz="3200" strike="noStrike" dirty="0">
                <a:solidFill>
                  <a:srgbClr val="000000"/>
                </a:solidFill>
                <a:latin typeface="Arial"/>
                <a:ea typeface="Microsoft YaHei"/>
              </a:rPr>
              <a:t>ʃ] [ʒ] [</a:t>
            </a:r>
            <a:r>
              <a:rPr lang="en-US" sz="3200" strike="noStrike" dirty="0" err="1">
                <a:solidFill>
                  <a:srgbClr val="000000"/>
                </a:solidFill>
                <a:latin typeface="Arial"/>
                <a:ea typeface="Microsoft YaHei"/>
              </a:rPr>
              <a:t>tʃ</a:t>
            </a:r>
            <a:r>
              <a:rPr lang="en-US" sz="3200" strike="noStrike" dirty="0">
                <a:solidFill>
                  <a:srgbClr val="000000"/>
                </a:solidFill>
                <a:latin typeface="Arial"/>
                <a:ea typeface="Microsoft YaHei"/>
              </a:rPr>
              <a:t>] [</a:t>
            </a:r>
            <a:r>
              <a:rPr lang="en-US" sz="3200" strike="noStrike" dirty="0" err="1">
                <a:solidFill>
                  <a:srgbClr val="000000"/>
                </a:solidFill>
                <a:latin typeface="Arial"/>
                <a:ea typeface="Microsoft YaHei"/>
              </a:rPr>
              <a:t>dʒ</a:t>
            </a:r>
            <a:r>
              <a:rPr lang="en-US" sz="3200" strike="noStrike" dirty="0">
                <a:solidFill>
                  <a:srgbClr val="000000"/>
                </a:solidFill>
                <a:latin typeface="Arial"/>
                <a:ea typeface="Microsoft YaHei"/>
              </a:rPr>
              <a:t>]</a:t>
            </a:r>
            <a:endParaRPr dirty="0"/>
          </a:p>
          <a:p>
            <a:pPr marL="457200" indent="-457200">
              <a:spcBef>
                <a:spcPts val="1200"/>
              </a:spcBef>
              <a:buSzPct val="45000"/>
              <a:buFont typeface="Arial" panose="020B0604020202020204" pitchFamily="34" charset="0"/>
              <a:buChar char="•"/>
            </a:pPr>
            <a:r>
              <a:rPr lang="en-US" sz="3200" dirty="0">
                <a:latin typeface="Arial"/>
              </a:rPr>
              <a:t>Palatal: [j]</a:t>
            </a:r>
            <a:endParaRPr dirty="0"/>
          </a:p>
          <a:p>
            <a:pPr marL="457200" indent="-457200">
              <a:spcBef>
                <a:spcPts val="1200"/>
              </a:spcBef>
              <a:buSzPct val="45000"/>
              <a:buFont typeface="Arial" panose="020B0604020202020204" pitchFamily="34" charset="0"/>
              <a:buChar char="•"/>
            </a:pPr>
            <a:r>
              <a:rPr lang="en-US" sz="3200" dirty="0">
                <a:latin typeface="Arial"/>
              </a:rPr>
              <a:t>Velar: [g] [k] [ŋ]</a:t>
            </a:r>
            <a:endParaRPr dirty="0"/>
          </a:p>
          <a:p>
            <a:pPr marL="457200" indent="-457200">
              <a:spcBef>
                <a:spcPts val="1200"/>
              </a:spcBef>
              <a:buSzPct val="45000"/>
              <a:buFont typeface="Arial" panose="020B0604020202020204" pitchFamily="34" charset="0"/>
              <a:buChar char="•"/>
            </a:pPr>
            <a:r>
              <a:rPr lang="en-US" sz="3200" dirty="0">
                <a:latin typeface="Arial"/>
              </a:rPr>
              <a:t>Glottal: [h] [ʔ]</a:t>
            </a:r>
            <a:endParaRPr dirty="0"/>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 name="TextShape 1"/>
          <p:cNvSpPr txBox="1"/>
          <p:nvPr/>
        </p:nvSpPr>
        <p:spPr>
          <a:xfrm>
            <a:off x="504000" y="301320"/>
            <a:ext cx="9071640" cy="1262160"/>
          </a:xfrm>
          <a:prstGeom prst="rect">
            <a:avLst/>
          </a:prstGeom>
          <a:noFill/>
          <a:ln>
            <a:noFill/>
          </a:ln>
        </p:spPr>
        <p:txBody>
          <a:bodyPr lIns="0" tIns="0" rIns="0" bIns="0" anchor="ctr"/>
          <a:lstStyle/>
          <a:p>
            <a:pPr algn="ctr"/>
            <a:r>
              <a:rPr lang="en-US" sz="4400">
                <a:latin typeface="Arial"/>
              </a:rPr>
              <a:t>Manner of articulation</a:t>
            </a:r>
            <a:endParaRPr/>
          </a:p>
        </p:txBody>
      </p:sp>
      <p:sp>
        <p:nvSpPr>
          <p:cNvPr id="163" name="TextShape 2"/>
          <p:cNvSpPr txBox="1"/>
          <p:nvPr/>
        </p:nvSpPr>
        <p:spPr>
          <a:xfrm>
            <a:off x="504000" y="1769040"/>
            <a:ext cx="8870040" cy="4384800"/>
          </a:xfrm>
          <a:prstGeom prst="rect">
            <a:avLst/>
          </a:prstGeom>
          <a:noFill/>
          <a:ln>
            <a:noFill/>
          </a:ln>
        </p:spPr>
        <p:txBody>
          <a:bodyPr lIns="0" tIns="0" rIns="0" bIns="0"/>
          <a:lstStyle/>
          <a:p>
            <a:pPr marL="457200" indent="-457200">
              <a:spcBef>
                <a:spcPts val="1200"/>
              </a:spcBef>
              <a:buSzPct val="45000"/>
              <a:buFont typeface="Arial" panose="020B0604020202020204" pitchFamily="34" charset="0"/>
              <a:buChar char="•"/>
            </a:pPr>
            <a:r>
              <a:rPr lang="en-US" sz="3200" dirty="0">
                <a:latin typeface="Arial"/>
              </a:rPr>
              <a:t>Is place of articulation enough information for us to distinguish between sounds?</a:t>
            </a:r>
            <a:endParaRPr dirty="0"/>
          </a:p>
          <a:p>
            <a:pPr>
              <a:spcBef>
                <a:spcPts val="1200"/>
              </a:spcBef>
              <a:buSzPct val="45000"/>
              <a:buFont typeface="StarSymbol"/>
              <a:buChar char=""/>
            </a:pPr>
            <a:endParaRPr dirty="0"/>
          </a:p>
          <a:p>
            <a:pPr algn="ctr">
              <a:spcBef>
                <a:spcPts val="1200"/>
              </a:spcBef>
              <a:buSzPct val="45000"/>
            </a:pPr>
            <a:r>
              <a:rPr lang="en-US" sz="4400" dirty="0">
                <a:solidFill>
                  <a:srgbClr val="280099"/>
                </a:solidFill>
                <a:latin typeface="Arial"/>
              </a:rPr>
              <a:t>[d]    [z]</a:t>
            </a:r>
            <a:endParaRPr dirty="0"/>
          </a:p>
          <a:p>
            <a:pPr algn="ctr">
              <a:spcBef>
                <a:spcPts val="1200"/>
              </a:spcBef>
              <a:buSzPct val="45000"/>
              <a:buFont typeface="StarSymbol"/>
              <a:buChar char=""/>
            </a:pPr>
            <a:endParaRPr dirty="0"/>
          </a:p>
          <a:p>
            <a:pPr marL="457200" indent="-457200">
              <a:spcBef>
                <a:spcPts val="1200"/>
              </a:spcBef>
              <a:buSzPct val="45000"/>
              <a:buFont typeface="Arial" panose="020B0604020202020204" pitchFamily="34" charset="0"/>
              <a:buChar char="•"/>
            </a:pPr>
            <a:r>
              <a:rPr lang="en-US" sz="3200" dirty="0">
                <a:latin typeface="Arial"/>
              </a:rPr>
              <a:t>Both of those sounds are voiced alveolar consonants.</a:t>
            </a:r>
            <a:endParaRPr dirty="0"/>
          </a:p>
          <a:p>
            <a:pPr marL="457200" indent="-457200">
              <a:spcBef>
                <a:spcPts val="1200"/>
              </a:spcBef>
              <a:buSzPct val="45000"/>
              <a:buFont typeface="Arial" panose="020B0604020202020204" pitchFamily="34" charset="0"/>
              <a:buChar char="•"/>
            </a:pPr>
            <a:r>
              <a:rPr lang="en-US" sz="3200" dirty="0">
                <a:latin typeface="Arial"/>
              </a:rPr>
              <a:t>But they are obviously very different!</a:t>
            </a:r>
            <a:endParaRPr dirty="0"/>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 name="TextShape 1"/>
          <p:cNvSpPr txBox="1"/>
          <p:nvPr/>
        </p:nvSpPr>
        <p:spPr>
          <a:xfrm>
            <a:off x="504000" y="301320"/>
            <a:ext cx="9071640" cy="1262160"/>
          </a:xfrm>
          <a:prstGeom prst="rect">
            <a:avLst/>
          </a:prstGeom>
          <a:noFill/>
          <a:ln>
            <a:noFill/>
          </a:ln>
        </p:spPr>
        <p:txBody>
          <a:bodyPr lIns="0" tIns="0" rIns="0" bIns="0" anchor="ctr"/>
          <a:lstStyle/>
          <a:p>
            <a:pPr algn="ctr"/>
            <a:r>
              <a:rPr lang="en-US" sz="4400">
                <a:latin typeface="Arial"/>
              </a:rPr>
              <a:t>Stops</a:t>
            </a:r>
            <a:endParaRPr/>
          </a:p>
        </p:txBody>
      </p:sp>
      <p:sp>
        <p:nvSpPr>
          <p:cNvPr id="165" name="TextShape 2"/>
          <p:cNvSpPr txBox="1"/>
          <p:nvPr/>
        </p:nvSpPr>
        <p:spPr>
          <a:xfrm>
            <a:off x="504000" y="2093040"/>
            <a:ext cx="9371520" cy="5637600"/>
          </a:xfrm>
          <a:prstGeom prst="rect">
            <a:avLst/>
          </a:prstGeom>
          <a:noFill/>
          <a:ln>
            <a:noFill/>
          </a:ln>
        </p:spPr>
        <p:txBody>
          <a:bodyPr lIns="0" tIns="0" rIns="0" bIns="0"/>
          <a:lstStyle/>
          <a:p>
            <a:pPr marL="457200" indent="-457200">
              <a:spcBef>
                <a:spcPts val="1200"/>
              </a:spcBef>
              <a:buSzPct val="45000"/>
              <a:buFont typeface="Arial" panose="020B0604020202020204" pitchFamily="34" charset="0"/>
              <a:buChar char="•"/>
            </a:pPr>
            <a:r>
              <a:rPr lang="en-US" sz="3200" dirty="0">
                <a:latin typeface="Arial"/>
              </a:rPr>
              <a:t>In a </a:t>
            </a:r>
            <a:r>
              <a:rPr lang="en-US" sz="3200" b="1" dirty="0">
                <a:latin typeface="Arial"/>
              </a:rPr>
              <a:t>stop</a:t>
            </a:r>
            <a:r>
              <a:rPr lang="en-US" sz="3200" dirty="0">
                <a:latin typeface="Arial"/>
              </a:rPr>
              <a:t>, the oral cavity is completely blocked.</a:t>
            </a:r>
            <a:endParaRPr dirty="0"/>
          </a:p>
          <a:p>
            <a:pPr marL="457200" indent="-457200">
              <a:spcBef>
                <a:spcPts val="1200"/>
              </a:spcBef>
              <a:buSzPct val="45000"/>
              <a:buFont typeface="Arial" panose="020B0604020202020204" pitchFamily="34" charset="0"/>
              <a:buChar char="•"/>
            </a:pPr>
            <a:r>
              <a:rPr lang="en-US" sz="3200" dirty="0">
                <a:latin typeface="Arial"/>
              </a:rPr>
              <a:t>There are two types of stop:</a:t>
            </a:r>
          </a:p>
          <a:p>
            <a:pPr>
              <a:spcBef>
                <a:spcPts val="1200"/>
              </a:spcBef>
              <a:buSzPct val="45000"/>
            </a:pPr>
            <a:endParaRPr dirty="0"/>
          </a:p>
          <a:p>
            <a:pPr marL="914400" lvl="1" indent="-457200">
              <a:spcBef>
                <a:spcPts val="1200"/>
              </a:spcBef>
              <a:buSzPct val="75000"/>
              <a:buFont typeface="Arial" panose="020B0604020202020204" pitchFamily="34" charset="0"/>
              <a:buChar char="•"/>
            </a:pPr>
            <a:r>
              <a:rPr lang="en-US" sz="3200" dirty="0">
                <a:latin typeface="Arial"/>
              </a:rPr>
              <a:t>Oral stop (aka </a:t>
            </a:r>
            <a:r>
              <a:rPr lang="en-US" sz="3200" b="1" dirty="0">
                <a:latin typeface="Arial"/>
              </a:rPr>
              <a:t>plosive</a:t>
            </a:r>
            <a:r>
              <a:rPr lang="en-US" sz="3200" dirty="0">
                <a:latin typeface="Arial"/>
              </a:rPr>
              <a:t>):</a:t>
            </a:r>
            <a:endParaRPr sz="2000" dirty="0"/>
          </a:p>
          <a:p>
            <a:pPr marL="1257300" lvl="2" indent="-342900">
              <a:spcBef>
                <a:spcPts val="1200"/>
              </a:spcBef>
              <a:buSzPct val="45000"/>
              <a:buFont typeface="Arial" panose="020B0604020202020204" pitchFamily="34" charset="0"/>
              <a:buChar char="•"/>
            </a:pPr>
            <a:r>
              <a:rPr lang="en-US" sz="2800" dirty="0">
                <a:latin typeface="Arial"/>
              </a:rPr>
              <a:t>[p], [b], [t], [d], [k], [g], [ʔ]</a:t>
            </a:r>
            <a:endParaRPr sz="2000" dirty="0"/>
          </a:p>
          <a:p>
            <a:pPr marL="1257300" lvl="2" indent="-342900">
              <a:spcBef>
                <a:spcPts val="1200"/>
              </a:spcBef>
              <a:buSzPct val="45000"/>
              <a:buFont typeface="Arial" panose="020B0604020202020204" pitchFamily="34" charset="0"/>
              <a:buChar char="•"/>
            </a:pPr>
            <a:r>
              <a:rPr lang="en-US" sz="2800" dirty="0">
                <a:latin typeface="Arial"/>
              </a:rPr>
              <a:t>Good test for plosive: can you hold out the sound?</a:t>
            </a:r>
          </a:p>
          <a:p>
            <a:pPr lvl="2">
              <a:spcBef>
                <a:spcPts val="1200"/>
              </a:spcBef>
              <a:buSzPct val="45000"/>
            </a:pPr>
            <a:endParaRPr sz="2000" dirty="0"/>
          </a:p>
          <a:p>
            <a:pPr marL="914400" lvl="1" indent="-457200">
              <a:spcBef>
                <a:spcPts val="1200"/>
              </a:spcBef>
              <a:buSzPct val="75000"/>
              <a:buFont typeface="Arial" panose="020B0604020202020204" pitchFamily="34" charset="0"/>
              <a:buChar char="•"/>
            </a:pPr>
            <a:r>
              <a:rPr lang="en-US" sz="3200" dirty="0">
                <a:latin typeface="Arial"/>
              </a:rPr>
              <a:t>Nasal stop:</a:t>
            </a:r>
            <a:endParaRPr sz="2000" dirty="0"/>
          </a:p>
          <a:p>
            <a:pPr marL="1257300" lvl="2" indent="-342900">
              <a:spcBef>
                <a:spcPts val="1200"/>
              </a:spcBef>
              <a:buSzPct val="45000"/>
              <a:buFont typeface="Arial" panose="020B0604020202020204" pitchFamily="34" charset="0"/>
              <a:buChar char="•"/>
            </a:pPr>
            <a:r>
              <a:rPr lang="en-US" sz="2800" dirty="0">
                <a:latin typeface="Arial"/>
              </a:rPr>
              <a:t>[m], [n], [ŋ]</a:t>
            </a:r>
            <a:endParaRPr sz="2000" dirty="0"/>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 name="TextShape 1"/>
          <p:cNvSpPr txBox="1"/>
          <p:nvPr/>
        </p:nvSpPr>
        <p:spPr>
          <a:xfrm>
            <a:off x="504000" y="301320"/>
            <a:ext cx="9071640" cy="1262160"/>
          </a:xfrm>
          <a:prstGeom prst="rect">
            <a:avLst/>
          </a:prstGeom>
          <a:noFill/>
          <a:ln>
            <a:noFill/>
          </a:ln>
        </p:spPr>
        <p:txBody>
          <a:bodyPr lIns="0" tIns="0" rIns="0" bIns="0" anchor="ctr"/>
          <a:lstStyle/>
          <a:p>
            <a:pPr algn="ctr"/>
            <a:r>
              <a:rPr lang="en-US" sz="4400">
                <a:latin typeface="Arial"/>
              </a:rPr>
              <a:t>Fricatives and Affricates</a:t>
            </a:r>
            <a:endParaRPr/>
          </a:p>
        </p:txBody>
      </p:sp>
      <p:sp>
        <p:nvSpPr>
          <p:cNvPr id="167" name="TextShape 2"/>
          <p:cNvSpPr txBox="1"/>
          <p:nvPr/>
        </p:nvSpPr>
        <p:spPr>
          <a:xfrm>
            <a:off x="504000" y="1769040"/>
            <a:ext cx="8870040" cy="4384800"/>
          </a:xfrm>
          <a:prstGeom prst="rect">
            <a:avLst/>
          </a:prstGeom>
          <a:noFill/>
          <a:ln>
            <a:noFill/>
          </a:ln>
        </p:spPr>
        <p:txBody>
          <a:bodyPr lIns="0" tIns="0" rIns="0" bIns="0"/>
          <a:lstStyle/>
          <a:p>
            <a:pPr marL="457200" indent="-457200">
              <a:spcBef>
                <a:spcPts val="1200"/>
              </a:spcBef>
              <a:buSzPct val="45000"/>
              <a:buFont typeface="Arial" panose="020B0604020202020204" pitchFamily="34" charset="0"/>
              <a:buChar char="•"/>
            </a:pPr>
            <a:r>
              <a:rPr lang="en-US" sz="3200" b="1" dirty="0">
                <a:latin typeface="Arial"/>
              </a:rPr>
              <a:t>Fricative</a:t>
            </a:r>
            <a:r>
              <a:rPr lang="en-US" sz="3200" dirty="0">
                <a:latin typeface="Arial"/>
              </a:rPr>
              <a:t>: partial obstruction, causing turbulence (a “buzzy” noise).</a:t>
            </a:r>
            <a:endParaRPr dirty="0"/>
          </a:p>
          <a:p>
            <a:pPr marL="914400" lvl="1" indent="-457200">
              <a:spcBef>
                <a:spcPts val="1200"/>
              </a:spcBef>
              <a:buSzPct val="75000"/>
              <a:buFont typeface="Arial" panose="020B0604020202020204" pitchFamily="34" charset="0"/>
              <a:buChar char="•"/>
            </a:pPr>
            <a:r>
              <a:rPr lang="en-US" sz="2800" dirty="0">
                <a:latin typeface="Arial"/>
              </a:rPr>
              <a:t>[f], [v], [</a:t>
            </a:r>
            <a:r>
              <a:rPr lang="el-GR" sz="2800" strike="noStrike" dirty="0">
                <a:solidFill>
                  <a:srgbClr val="000000"/>
                </a:solidFill>
                <a:latin typeface="Arial"/>
              </a:rPr>
              <a:t>θ</a:t>
            </a:r>
            <a:r>
              <a:rPr lang="en-US" sz="2800" strike="noStrike" dirty="0">
                <a:solidFill>
                  <a:srgbClr val="000000"/>
                </a:solidFill>
                <a:latin typeface="Arial"/>
                <a:ea typeface="Arial"/>
              </a:rPr>
              <a:t>], [ð], [s], [z], [ʃ], [ʒ], [h]</a:t>
            </a:r>
            <a:endParaRPr dirty="0"/>
          </a:p>
          <a:p>
            <a:pPr marL="457200" indent="-457200">
              <a:spcBef>
                <a:spcPts val="1200"/>
              </a:spcBef>
              <a:buSzPct val="45000"/>
              <a:buFont typeface="Arial" panose="020B0604020202020204" pitchFamily="34" charset="0"/>
              <a:buChar char="•"/>
            </a:pPr>
            <a:r>
              <a:rPr lang="en-US" sz="3200" b="1" strike="noStrike" dirty="0">
                <a:solidFill>
                  <a:srgbClr val="000000"/>
                </a:solidFill>
                <a:latin typeface="Arial"/>
                <a:ea typeface="Arial"/>
              </a:rPr>
              <a:t>Affricate</a:t>
            </a:r>
            <a:r>
              <a:rPr lang="en-US" sz="3200" strike="noStrike" dirty="0">
                <a:solidFill>
                  <a:srgbClr val="000000"/>
                </a:solidFill>
                <a:latin typeface="Arial"/>
                <a:ea typeface="Arial"/>
              </a:rPr>
              <a:t>: a stop plus a fricative. </a:t>
            </a:r>
            <a:endParaRPr dirty="0"/>
          </a:p>
          <a:p>
            <a:pPr marL="914400" lvl="1" indent="-457200">
              <a:spcBef>
                <a:spcPts val="1200"/>
              </a:spcBef>
              <a:buSzPct val="75000"/>
              <a:buFont typeface="Arial" panose="020B0604020202020204" pitchFamily="34" charset="0"/>
              <a:buChar char="•"/>
            </a:pPr>
            <a:r>
              <a:rPr lang="en-US" sz="3200" strike="noStrike" dirty="0">
                <a:solidFill>
                  <a:srgbClr val="000000"/>
                </a:solidFill>
                <a:latin typeface="Arial"/>
                <a:ea typeface="Arial"/>
              </a:rPr>
              <a:t>[</a:t>
            </a:r>
            <a:r>
              <a:rPr lang="en-US" sz="3200" strike="noStrike" dirty="0" err="1">
                <a:solidFill>
                  <a:srgbClr val="000000"/>
                </a:solidFill>
                <a:latin typeface="Arial"/>
                <a:ea typeface="Arial"/>
              </a:rPr>
              <a:t>tʃ</a:t>
            </a:r>
            <a:r>
              <a:rPr lang="en-US" sz="3200" strike="noStrike" dirty="0">
                <a:solidFill>
                  <a:srgbClr val="000000"/>
                </a:solidFill>
                <a:latin typeface="Arial"/>
                <a:ea typeface="Arial"/>
              </a:rPr>
              <a:t>], [</a:t>
            </a:r>
            <a:r>
              <a:rPr lang="en-US" sz="3200" strike="noStrike" dirty="0" err="1">
                <a:solidFill>
                  <a:srgbClr val="000000"/>
                </a:solidFill>
                <a:latin typeface="Arial"/>
                <a:ea typeface="Arial"/>
              </a:rPr>
              <a:t>dʒ</a:t>
            </a:r>
            <a:r>
              <a:rPr lang="en-US" sz="3200" strike="noStrike" dirty="0">
                <a:solidFill>
                  <a:srgbClr val="000000"/>
                </a:solidFill>
                <a:latin typeface="Arial"/>
                <a:ea typeface="Arial"/>
              </a:rPr>
              <a:t>]</a:t>
            </a:r>
            <a:endParaRPr dirty="0"/>
          </a:p>
          <a:p>
            <a:pPr lvl="1">
              <a:buSzPct val="75000"/>
              <a:buFont typeface="StarSymbol"/>
              <a:buChar char=""/>
            </a:pPr>
            <a:endParaRPr dirty="0"/>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 name="TextShape 1"/>
          <p:cNvSpPr txBox="1"/>
          <p:nvPr/>
        </p:nvSpPr>
        <p:spPr>
          <a:xfrm>
            <a:off x="504000" y="301320"/>
            <a:ext cx="9071640" cy="1262160"/>
          </a:xfrm>
          <a:prstGeom prst="rect">
            <a:avLst/>
          </a:prstGeom>
          <a:noFill/>
          <a:ln>
            <a:noFill/>
          </a:ln>
        </p:spPr>
        <p:txBody>
          <a:bodyPr lIns="0" tIns="0" rIns="0" bIns="0" anchor="ctr"/>
          <a:lstStyle/>
          <a:p>
            <a:pPr algn="ctr"/>
            <a:r>
              <a:rPr lang="en-US" sz="4400">
                <a:latin typeface="Arial"/>
              </a:rPr>
              <a:t>Fricatives and Affricates</a:t>
            </a:r>
            <a:endParaRPr/>
          </a:p>
        </p:txBody>
      </p:sp>
      <p:sp>
        <p:nvSpPr>
          <p:cNvPr id="169" name="TextShape 2"/>
          <p:cNvSpPr txBox="1"/>
          <p:nvPr/>
        </p:nvSpPr>
        <p:spPr>
          <a:xfrm>
            <a:off x="504000" y="1769040"/>
            <a:ext cx="8870040" cy="4384800"/>
          </a:xfrm>
          <a:prstGeom prst="rect">
            <a:avLst/>
          </a:prstGeom>
          <a:noFill/>
          <a:ln>
            <a:noFill/>
          </a:ln>
        </p:spPr>
        <p:txBody>
          <a:bodyPr lIns="0" tIns="0" rIns="0" bIns="0"/>
          <a:lstStyle/>
          <a:p>
            <a:pPr>
              <a:spcBef>
                <a:spcPts val="1200"/>
              </a:spcBef>
              <a:buSzPct val="45000"/>
            </a:pPr>
            <a:r>
              <a:rPr lang="en-US" sz="3200" strike="noStrike" dirty="0">
                <a:solidFill>
                  <a:srgbClr val="000000"/>
                </a:solidFill>
                <a:latin typeface="Arial"/>
                <a:ea typeface="Arial"/>
              </a:rPr>
              <a:t>Quiz yourself: which of these start with fricatives, and which with affricates?</a:t>
            </a:r>
            <a:endParaRPr dirty="0"/>
          </a:p>
          <a:p>
            <a:pPr lvl="1">
              <a:spcBef>
                <a:spcPts val="1200"/>
              </a:spcBef>
              <a:buSzPct val="75000"/>
            </a:pPr>
            <a:r>
              <a:rPr lang="en-US" sz="3200" strike="noStrike" dirty="0">
                <a:solidFill>
                  <a:srgbClr val="000000"/>
                </a:solidFill>
                <a:latin typeface="Arial"/>
                <a:ea typeface="Arial"/>
              </a:rPr>
              <a:t>(1) staple</a:t>
            </a:r>
            <a:endParaRPr dirty="0"/>
          </a:p>
          <a:p>
            <a:pPr lvl="1">
              <a:spcBef>
                <a:spcPts val="1200"/>
              </a:spcBef>
              <a:buSzPct val="75000"/>
            </a:pPr>
            <a:r>
              <a:rPr lang="en-US" sz="3200" strike="noStrike" dirty="0">
                <a:solidFill>
                  <a:srgbClr val="000000"/>
                </a:solidFill>
                <a:latin typeface="Arial"/>
                <a:ea typeface="Arial"/>
              </a:rPr>
              <a:t>(2) juice</a:t>
            </a:r>
            <a:endParaRPr dirty="0"/>
          </a:p>
          <a:p>
            <a:pPr lvl="1">
              <a:spcBef>
                <a:spcPts val="1200"/>
              </a:spcBef>
              <a:buSzPct val="75000"/>
            </a:pPr>
            <a:r>
              <a:rPr lang="en-US" sz="3200" strike="noStrike" dirty="0">
                <a:solidFill>
                  <a:srgbClr val="000000"/>
                </a:solidFill>
                <a:latin typeface="Arial"/>
                <a:ea typeface="Arial"/>
              </a:rPr>
              <a:t>(3) phase</a:t>
            </a:r>
            <a:endParaRPr dirty="0"/>
          </a:p>
          <a:p>
            <a:pPr lvl="1">
              <a:spcBef>
                <a:spcPts val="1200"/>
              </a:spcBef>
              <a:buSzPct val="75000"/>
            </a:pPr>
            <a:r>
              <a:rPr lang="en-US" sz="3200" strike="noStrike" dirty="0">
                <a:solidFill>
                  <a:srgbClr val="000000"/>
                </a:solidFill>
                <a:latin typeface="Arial"/>
                <a:ea typeface="Arial"/>
              </a:rPr>
              <a:t>(4) Cheryl</a:t>
            </a:r>
            <a:endParaRPr dirty="0"/>
          </a:p>
          <a:p>
            <a:pPr lvl="1">
              <a:spcBef>
                <a:spcPts val="1200"/>
              </a:spcBef>
              <a:buSzPct val="75000"/>
            </a:pPr>
            <a:r>
              <a:rPr lang="en-US" sz="3200" strike="noStrike" dirty="0">
                <a:solidFill>
                  <a:srgbClr val="000000"/>
                </a:solidFill>
                <a:latin typeface="Arial"/>
                <a:ea typeface="Arial"/>
              </a:rPr>
              <a:t>(5) Tsinghua University</a:t>
            </a:r>
            <a:endParaRPr dirty="0"/>
          </a:p>
          <a:p>
            <a:pPr lvl="1">
              <a:spcBef>
                <a:spcPts val="1200"/>
              </a:spcBef>
              <a:buSzPct val="75000"/>
            </a:pPr>
            <a:r>
              <a:rPr lang="en-US" sz="3200" strike="noStrike" dirty="0">
                <a:solidFill>
                  <a:srgbClr val="000000"/>
                </a:solidFill>
                <a:latin typeface="Arial"/>
                <a:ea typeface="Arial"/>
              </a:rPr>
              <a:t>(6) Djokovic</a:t>
            </a:r>
            <a:endParaRPr dirty="0"/>
          </a:p>
        </p:txBody>
      </p:sp>
      <p:pic>
        <p:nvPicPr>
          <p:cNvPr id="170" name="Picture 169"/>
          <p:cNvPicPr/>
          <p:nvPr/>
        </p:nvPicPr>
        <p:blipFill>
          <a:blip r:embed="rId2"/>
          <a:stretch/>
        </p:blipFill>
        <p:spPr>
          <a:xfrm>
            <a:off x="5811840" y="4094280"/>
            <a:ext cx="4099320" cy="3312360"/>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TextShape 1"/>
          <p:cNvSpPr txBox="1"/>
          <p:nvPr/>
        </p:nvSpPr>
        <p:spPr>
          <a:xfrm>
            <a:off x="504000" y="301320"/>
            <a:ext cx="9071640" cy="1262160"/>
          </a:xfrm>
          <a:prstGeom prst="rect">
            <a:avLst/>
          </a:prstGeom>
          <a:noFill/>
          <a:ln>
            <a:noFill/>
          </a:ln>
        </p:spPr>
        <p:txBody>
          <a:bodyPr lIns="0" tIns="0" rIns="0" bIns="0" anchor="ctr"/>
          <a:lstStyle/>
          <a:p>
            <a:pPr algn="ctr"/>
            <a:r>
              <a:rPr lang="en-US" sz="4400">
                <a:latin typeface="Arial"/>
              </a:rPr>
              <a:t>Fricatives and Affricates</a:t>
            </a:r>
            <a:endParaRPr/>
          </a:p>
        </p:txBody>
      </p:sp>
      <p:sp>
        <p:nvSpPr>
          <p:cNvPr id="172" name="TextShape 2"/>
          <p:cNvSpPr txBox="1"/>
          <p:nvPr/>
        </p:nvSpPr>
        <p:spPr>
          <a:xfrm>
            <a:off x="504000" y="1769040"/>
            <a:ext cx="8870040" cy="4384800"/>
          </a:xfrm>
          <a:prstGeom prst="rect">
            <a:avLst/>
          </a:prstGeom>
          <a:noFill/>
          <a:ln>
            <a:noFill/>
          </a:ln>
        </p:spPr>
        <p:txBody>
          <a:bodyPr lIns="0" tIns="0" rIns="0" bIns="0"/>
          <a:lstStyle/>
          <a:p>
            <a:pPr>
              <a:spcBef>
                <a:spcPts val="1200"/>
              </a:spcBef>
              <a:buSzPct val="45000"/>
            </a:pPr>
            <a:r>
              <a:rPr lang="en-US" sz="3200" strike="noStrike" dirty="0">
                <a:solidFill>
                  <a:srgbClr val="000000"/>
                </a:solidFill>
                <a:latin typeface="Arial"/>
                <a:ea typeface="Arial"/>
              </a:rPr>
              <a:t>Quiz yourself: which of these start with fricatives, and which with affricates?</a:t>
            </a:r>
            <a:endParaRPr dirty="0"/>
          </a:p>
          <a:p>
            <a:pPr lvl="1">
              <a:spcBef>
                <a:spcPts val="1200"/>
              </a:spcBef>
              <a:buSzPct val="75000"/>
            </a:pPr>
            <a:r>
              <a:rPr lang="en-US" sz="3200" strike="noStrike" dirty="0">
                <a:solidFill>
                  <a:srgbClr val="000000"/>
                </a:solidFill>
                <a:latin typeface="Arial"/>
                <a:ea typeface="Arial"/>
              </a:rPr>
              <a:t>(1) </a:t>
            </a:r>
            <a:r>
              <a:rPr lang="en-US" sz="3200" strike="noStrike" dirty="0">
                <a:solidFill>
                  <a:srgbClr val="008000"/>
                </a:solidFill>
                <a:latin typeface="Arial"/>
                <a:ea typeface="Arial"/>
              </a:rPr>
              <a:t>staple: 	[s] </a:t>
            </a:r>
            <a:r>
              <a:rPr lang="en-US" sz="3200" strike="noStrike" dirty="0" err="1">
                <a:solidFill>
                  <a:srgbClr val="008000"/>
                </a:solidFill>
                <a:latin typeface="Arial"/>
                <a:ea typeface="Arial"/>
              </a:rPr>
              <a:t>fric</a:t>
            </a:r>
            <a:r>
              <a:rPr lang="en-US" sz="3200" strike="noStrike" dirty="0">
                <a:solidFill>
                  <a:srgbClr val="008000"/>
                </a:solidFill>
                <a:latin typeface="Arial"/>
                <a:ea typeface="Arial"/>
              </a:rPr>
              <a:t>.</a:t>
            </a:r>
            <a:endParaRPr dirty="0"/>
          </a:p>
          <a:p>
            <a:pPr lvl="1">
              <a:spcBef>
                <a:spcPts val="1200"/>
              </a:spcBef>
              <a:buSzPct val="75000"/>
            </a:pPr>
            <a:r>
              <a:rPr lang="en-US" sz="3200" strike="noStrike" dirty="0">
                <a:solidFill>
                  <a:srgbClr val="000000"/>
                </a:solidFill>
                <a:latin typeface="Arial"/>
                <a:ea typeface="Arial"/>
              </a:rPr>
              <a:t>(2) juice</a:t>
            </a:r>
            <a:r>
              <a:rPr lang="en-US" sz="3200" dirty="0">
                <a:solidFill>
                  <a:srgbClr val="000000"/>
                </a:solidFill>
                <a:latin typeface="Arial"/>
                <a:ea typeface="Arial"/>
              </a:rPr>
              <a:t>:	</a:t>
            </a:r>
            <a:r>
              <a:rPr lang="en-US" sz="3200" strike="noStrike" dirty="0">
                <a:solidFill>
                  <a:srgbClr val="000000"/>
                </a:solidFill>
                <a:latin typeface="Arial"/>
                <a:ea typeface="Arial"/>
              </a:rPr>
              <a:t>[</a:t>
            </a:r>
            <a:r>
              <a:rPr lang="en-US" sz="3200" strike="noStrike" dirty="0" err="1">
                <a:solidFill>
                  <a:srgbClr val="000000"/>
                </a:solidFill>
                <a:latin typeface="Arial"/>
                <a:ea typeface="Arial"/>
              </a:rPr>
              <a:t>dʒ</a:t>
            </a:r>
            <a:r>
              <a:rPr lang="en-US" sz="3200" strike="noStrike" dirty="0">
                <a:solidFill>
                  <a:srgbClr val="000000"/>
                </a:solidFill>
                <a:latin typeface="Arial"/>
                <a:ea typeface="Arial"/>
              </a:rPr>
              <a:t>] </a:t>
            </a:r>
            <a:r>
              <a:rPr lang="en-US" sz="3200" strike="noStrike" dirty="0" err="1">
                <a:solidFill>
                  <a:srgbClr val="000000"/>
                </a:solidFill>
                <a:latin typeface="Arial"/>
                <a:ea typeface="Arial"/>
              </a:rPr>
              <a:t>affric</a:t>
            </a:r>
            <a:r>
              <a:rPr lang="en-US" sz="3200" strike="noStrike" dirty="0">
                <a:solidFill>
                  <a:srgbClr val="000000"/>
                </a:solidFill>
                <a:latin typeface="Arial"/>
                <a:ea typeface="Arial"/>
              </a:rPr>
              <a:t>.</a:t>
            </a:r>
            <a:endParaRPr dirty="0"/>
          </a:p>
          <a:p>
            <a:pPr lvl="1">
              <a:spcBef>
                <a:spcPts val="1200"/>
              </a:spcBef>
              <a:buSzPct val="75000"/>
            </a:pPr>
            <a:r>
              <a:rPr lang="en-US" sz="3200" strike="noStrike" dirty="0">
                <a:solidFill>
                  <a:srgbClr val="000000"/>
                </a:solidFill>
                <a:latin typeface="Arial"/>
                <a:ea typeface="Arial"/>
              </a:rPr>
              <a:t>(3)</a:t>
            </a:r>
            <a:r>
              <a:rPr lang="en-US" sz="3200" strike="noStrike" dirty="0">
                <a:solidFill>
                  <a:srgbClr val="008000"/>
                </a:solidFill>
                <a:latin typeface="Arial"/>
                <a:ea typeface="Arial"/>
              </a:rPr>
              <a:t> phase: 	[f] </a:t>
            </a:r>
            <a:r>
              <a:rPr lang="en-US" sz="3200" strike="noStrike" dirty="0" err="1">
                <a:solidFill>
                  <a:srgbClr val="008000"/>
                </a:solidFill>
                <a:latin typeface="Arial"/>
                <a:ea typeface="Arial"/>
              </a:rPr>
              <a:t>fric</a:t>
            </a:r>
            <a:r>
              <a:rPr lang="en-US" sz="3200" strike="noStrike" dirty="0">
                <a:solidFill>
                  <a:srgbClr val="008000"/>
                </a:solidFill>
                <a:latin typeface="Arial"/>
                <a:ea typeface="Arial"/>
              </a:rPr>
              <a:t>.</a:t>
            </a:r>
            <a:endParaRPr dirty="0"/>
          </a:p>
          <a:p>
            <a:pPr lvl="1">
              <a:spcBef>
                <a:spcPts val="1200"/>
              </a:spcBef>
              <a:buSzPct val="75000"/>
            </a:pPr>
            <a:r>
              <a:rPr lang="en-US" sz="3200" strike="noStrike" dirty="0">
                <a:solidFill>
                  <a:srgbClr val="000000"/>
                </a:solidFill>
                <a:latin typeface="Arial"/>
                <a:ea typeface="Arial"/>
              </a:rPr>
              <a:t>(4) </a:t>
            </a:r>
            <a:r>
              <a:rPr lang="en-US" sz="3200" strike="noStrike" dirty="0">
                <a:solidFill>
                  <a:srgbClr val="008000"/>
                </a:solidFill>
                <a:latin typeface="Arial"/>
                <a:ea typeface="Arial"/>
              </a:rPr>
              <a:t>Cheryl: 	[ʃ] </a:t>
            </a:r>
            <a:r>
              <a:rPr lang="en-US" sz="3200" strike="noStrike" dirty="0" err="1">
                <a:solidFill>
                  <a:srgbClr val="008000"/>
                </a:solidFill>
                <a:latin typeface="Arial"/>
                <a:ea typeface="Arial"/>
              </a:rPr>
              <a:t>fric</a:t>
            </a:r>
            <a:r>
              <a:rPr lang="en-US" sz="3200" strike="noStrike" dirty="0">
                <a:solidFill>
                  <a:srgbClr val="008000"/>
                </a:solidFill>
                <a:latin typeface="Arial"/>
                <a:ea typeface="Arial"/>
              </a:rPr>
              <a:t>.</a:t>
            </a:r>
            <a:endParaRPr dirty="0"/>
          </a:p>
          <a:p>
            <a:pPr lvl="1">
              <a:spcBef>
                <a:spcPts val="1200"/>
              </a:spcBef>
              <a:buSzPct val="75000"/>
            </a:pPr>
            <a:r>
              <a:rPr lang="en-US" sz="3200" strike="noStrike" dirty="0">
                <a:solidFill>
                  <a:srgbClr val="000000"/>
                </a:solidFill>
                <a:latin typeface="Arial"/>
                <a:ea typeface="Arial"/>
              </a:rPr>
              <a:t>(5) Tsinghua: [</a:t>
            </a:r>
            <a:r>
              <a:rPr lang="en-US" sz="3200" strike="noStrike" dirty="0" err="1">
                <a:solidFill>
                  <a:srgbClr val="000000"/>
                </a:solidFill>
                <a:latin typeface="Arial"/>
                <a:ea typeface="Arial"/>
              </a:rPr>
              <a:t>tɕʰ</a:t>
            </a:r>
            <a:r>
              <a:rPr lang="en-US" sz="3200" strike="noStrike" dirty="0">
                <a:solidFill>
                  <a:srgbClr val="000000"/>
                </a:solidFill>
                <a:latin typeface="Arial"/>
                <a:ea typeface="Arial"/>
              </a:rPr>
              <a:t>] </a:t>
            </a:r>
            <a:r>
              <a:rPr lang="en-US" sz="3200" strike="noStrike" dirty="0" err="1">
                <a:solidFill>
                  <a:srgbClr val="000000"/>
                </a:solidFill>
                <a:latin typeface="Arial"/>
                <a:ea typeface="Arial"/>
              </a:rPr>
              <a:t>affric</a:t>
            </a:r>
            <a:r>
              <a:rPr lang="en-US" sz="3200" strike="noStrike" dirty="0">
                <a:solidFill>
                  <a:srgbClr val="000000"/>
                </a:solidFill>
                <a:latin typeface="Arial"/>
                <a:ea typeface="Arial"/>
              </a:rPr>
              <a:t>.</a:t>
            </a:r>
            <a:endParaRPr dirty="0"/>
          </a:p>
          <a:p>
            <a:pPr lvl="1">
              <a:spcBef>
                <a:spcPts val="1200"/>
              </a:spcBef>
              <a:buSzPct val="75000"/>
            </a:pPr>
            <a:r>
              <a:rPr lang="en-US" sz="3200" strike="noStrike" dirty="0">
                <a:solidFill>
                  <a:srgbClr val="000000"/>
                </a:solidFill>
                <a:latin typeface="Arial"/>
                <a:ea typeface="Arial"/>
              </a:rPr>
              <a:t>(6) Djokovic: [</a:t>
            </a:r>
            <a:r>
              <a:rPr lang="en-US" sz="3200" strike="noStrike" dirty="0" err="1">
                <a:solidFill>
                  <a:srgbClr val="000000"/>
                </a:solidFill>
                <a:latin typeface="Arial"/>
                <a:ea typeface="Arial"/>
              </a:rPr>
              <a:t>d͡ʑ</a:t>
            </a:r>
            <a:r>
              <a:rPr lang="en-US" sz="3200" strike="noStrike" dirty="0">
                <a:solidFill>
                  <a:srgbClr val="000000"/>
                </a:solidFill>
                <a:latin typeface="Arial"/>
                <a:ea typeface="Arial"/>
              </a:rPr>
              <a:t>] </a:t>
            </a:r>
            <a:r>
              <a:rPr lang="en-US" sz="3200" strike="noStrike" dirty="0" err="1">
                <a:solidFill>
                  <a:srgbClr val="000000"/>
                </a:solidFill>
                <a:latin typeface="Arial"/>
                <a:ea typeface="Arial"/>
              </a:rPr>
              <a:t>affric</a:t>
            </a:r>
            <a:r>
              <a:rPr lang="en-US" sz="3200" strike="noStrike" dirty="0">
                <a:solidFill>
                  <a:srgbClr val="000000"/>
                </a:solidFill>
                <a:latin typeface="Arial"/>
                <a:ea typeface="Arial"/>
              </a:rPr>
              <a:t>.</a:t>
            </a:r>
            <a:endParaRPr dirty="0"/>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 name="TextShape 1"/>
          <p:cNvSpPr txBox="1"/>
          <p:nvPr/>
        </p:nvSpPr>
        <p:spPr>
          <a:xfrm>
            <a:off x="504000" y="301320"/>
            <a:ext cx="9071640" cy="1262160"/>
          </a:xfrm>
          <a:prstGeom prst="rect">
            <a:avLst/>
          </a:prstGeom>
          <a:noFill/>
          <a:ln>
            <a:noFill/>
          </a:ln>
        </p:spPr>
        <p:txBody>
          <a:bodyPr lIns="0" tIns="0" rIns="0" bIns="0" anchor="ctr"/>
          <a:lstStyle/>
          <a:p>
            <a:pPr algn="ctr"/>
            <a:r>
              <a:rPr lang="en-US" sz="4400">
                <a:latin typeface="Arial"/>
              </a:rPr>
              <a:t>Approximants: Liquids and Glides</a:t>
            </a:r>
            <a:endParaRPr/>
          </a:p>
        </p:txBody>
      </p:sp>
      <p:sp>
        <p:nvSpPr>
          <p:cNvPr id="174" name="TextShape 2"/>
          <p:cNvSpPr txBox="1"/>
          <p:nvPr/>
        </p:nvSpPr>
        <p:spPr>
          <a:xfrm>
            <a:off x="504000" y="1769040"/>
            <a:ext cx="8870040" cy="4384800"/>
          </a:xfrm>
          <a:prstGeom prst="rect">
            <a:avLst/>
          </a:prstGeom>
          <a:noFill/>
          <a:ln>
            <a:noFill/>
          </a:ln>
        </p:spPr>
        <p:txBody>
          <a:bodyPr lIns="0" tIns="0" rIns="0" bIns="0"/>
          <a:lstStyle/>
          <a:p>
            <a:pPr marL="457200" indent="-457200">
              <a:spcBef>
                <a:spcPts val="1200"/>
              </a:spcBef>
              <a:buSzPct val="45000"/>
              <a:buFont typeface="Arial" panose="020B0604020202020204" pitchFamily="34" charset="0"/>
              <a:buChar char="•"/>
            </a:pPr>
            <a:r>
              <a:rPr lang="en-US" sz="3200" dirty="0">
                <a:latin typeface="Arial"/>
              </a:rPr>
              <a:t>Liquids:</a:t>
            </a:r>
            <a:endParaRPr dirty="0"/>
          </a:p>
          <a:p>
            <a:pPr marL="914400" lvl="1" indent="-457200">
              <a:spcBef>
                <a:spcPts val="1200"/>
              </a:spcBef>
              <a:buSzPct val="75000"/>
              <a:buFont typeface="Arial" panose="020B0604020202020204" pitchFamily="34" charset="0"/>
              <a:buChar char="•"/>
            </a:pPr>
            <a:r>
              <a:rPr lang="en-US" sz="2800" dirty="0">
                <a:latin typeface="Arial"/>
              </a:rPr>
              <a:t>Constriction but no turbulence</a:t>
            </a:r>
            <a:endParaRPr dirty="0"/>
          </a:p>
          <a:p>
            <a:pPr marL="914400" lvl="1" indent="-457200">
              <a:spcBef>
                <a:spcPts val="1200"/>
              </a:spcBef>
              <a:buSzPct val="75000"/>
              <a:buFont typeface="Arial" panose="020B0604020202020204" pitchFamily="34" charset="0"/>
              <a:buChar char="•"/>
            </a:pPr>
            <a:r>
              <a:rPr lang="en-US" sz="2800" dirty="0">
                <a:latin typeface="Arial"/>
              </a:rPr>
              <a:t>[l] : lateral liquid</a:t>
            </a:r>
            <a:endParaRPr dirty="0"/>
          </a:p>
          <a:p>
            <a:pPr marL="914400" lvl="1" indent="-457200">
              <a:spcBef>
                <a:spcPts val="1200"/>
              </a:spcBef>
              <a:buSzPct val="75000"/>
              <a:buFont typeface="Arial" panose="020B0604020202020204" pitchFamily="34" charset="0"/>
              <a:buChar char="•"/>
            </a:pPr>
            <a:r>
              <a:rPr lang="en-US" sz="2800" dirty="0">
                <a:latin typeface="Arial"/>
              </a:rPr>
              <a:t>[r]: central liquid</a:t>
            </a:r>
          </a:p>
          <a:p>
            <a:pPr lvl="1">
              <a:spcBef>
                <a:spcPts val="1200"/>
              </a:spcBef>
              <a:buSzPct val="75000"/>
            </a:pPr>
            <a:endParaRPr dirty="0"/>
          </a:p>
          <a:p>
            <a:pPr marL="457200" indent="-457200">
              <a:spcBef>
                <a:spcPts val="1200"/>
              </a:spcBef>
              <a:buSzPct val="45000"/>
              <a:buFont typeface="Arial" panose="020B0604020202020204" pitchFamily="34" charset="0"/>
              <a:buChar char="•"/>
            </a:pPr>
            <a:r>
              <a:rPr lang="en-US" sz="3200" dirty="0">
                <a:latin typeface="Arial"/>
              </a:rPr>
              <a:t>Glides:</a:t>
            </a:r>
            <a:endParaRPr dirty="0"/>
          </a:p>
          <a:p>
            <a:pPr marL="914400" lvl="1" indent="-457200">
              <a:spcBef>
                <a:spcPts val="1200"/>
              </a:spcBef>
              <a:buSzPct val="75000"/>
              <a:buFont typeface="Arial" panose="020B0604020202020204" pitchFamily="34" charset="0"/>
              <a:buChar char="•"/>
            </a:pPr>
            <a:r>
              <a:rPr lang="en-US" sz="2800" dirty="0">
                <a:latin typeface="Arial"/>
              </a:rPr>
              <a:t>Also called “semi-vowels.” Very </a:t>
            </a:r>
            <a:r>
              <a:rPr lang="en-US" sz="2800" dirty="0" err="1">
                <a:latin typeface="Arial"/>
              </a:rPr>
              <a:t>vowely</a:t>
            </a:r>
            <a:r>
              <a:rPr lang="en-US" sz="2800" dirty="0">
                <a:latin typeface="Arial"/>
              </a:rPr>
              <a:t>.</a:t>
            </a:r>
            <a:endParaRPr dirty="0"/>
          </a:p>
          <a:p>
            <a:pPr marL="914400" lvl="1" indent="-457200">
              <a:spcBef>
                <a:spcPts val="1200"/>
              </a:spcBef>
              <a:buSzPct val="75000"/>
              <a:buFont typeface="Arial" panose="020B0604020202020204" pitchFamily="34" charset="0"/>
              <a:buChar char="•"/>
            </a:pPr>
            <a:r>
              <a:rPr lang="en-US" sz="2800" dirty="0">
                <a:latin typeface="Arial"/>
              </a:rPr>
              <a:t>[j], [w]</a:t>
            </a:r>
            <a:endParaRPr dirty="0"/>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 name="TextShape 1"/>
          <p:cNvSpPr txBox="1"/>
          <p:nvPr/>
        </p:nvSpPr>
        <p:spPr>
          <a:xfrm>
            <a:off x="504000" y="301320"/>
            <a:ext cx="9071640" cy="1262160"/>
          </a:xfrm>
          <a:prstGeom prst="rect">
            <a:avLst/>
          </a:prstGeom>
          <a:noFill/>
          <a:ln>
            <a:noFill/>
          </a:ln>
        </p:spPr>
        <p:txBody>
          <a:bodyPr lIns="0" tIns="0" rIns="0" bIns="0" anchor="ctr"/>
          <a:lstStyle/>
          <a:p>
            <a:pPr algn="ctr"/>
            <a:r>
              <a:rPr lang="en-US" sz="4400">
                <a:latin typeface="Arial"/>
              </a:rPr>
              <a:t>Summary of manners of articulation</a:t>
            </a:r>
            <a:endParaRPr/>
          </a:p>
        </p:txBody>
      </p:sp>
      <p:sp>
        <p:nvSpPr>
          <p:cNvPr id="176" name="TextShape 2"/>
          <p:cNvSpPr txBox="1"/>
          <p:nvPr/>
        </p:nvSpPr>
        <p:spPr>
          <a:xfrm>
            <a:off x="504000" y="1769040"/>
            <a:ext cx="8870040" cy="4384800"/>
          </a:xfrm>
          <a:prstGeom prst="rect">
            <a:avLst/>
          </a:prstGeom>
          <a:noFill/>
          <a:ln>
            <a:noFill/>
          </a:ln>
        </p:spPr>
        <p:txBody>
          <a:bodyPr lIns="0" tIns="0" rIns="0" bIns="0"/>
          <a:lstStyle/>
          <a:p>
            <a:pPr marL="457200" indent="-457200">
              <a:spcBef>
                <a:spcPts val="1200"/>
              </a:spcBef>
              <a:buSzPct val="45000"/>
              <a:buFont typeface="Arial" panose="020B0604020202020204" pitchFamily="34" charset="0"/>
              <a:buChar char="•"/>
            </a:pPr>
            <a:r>
              <a:rPr lang="en-US" sz="3200" dirty="0">
                <a:latin typeface="Arial"/>
              </a:rPr>
              <a:t>Stops:</a:t>
            </a:r>
            <a:endParaRPr dirty="0"/>
          </a:p>
          <a:p>
            <a:pPr marL="914400" lvl="1" indent="-457200">
              <a:spcBef>
                <a:spcPts val="1200"/>
              </a:spcBef>
              <a:buSzPct val="75000"/>
              <a:buFont typeface="Arial" panose="020B0604020202020204" pitchFamily="34" charset="0"/>
              <a:buChar char="•"/>
            </a:pPr>
            <a:r>
              <a:rPr lang="en-US" sz="2800" dirty="0">
                <a:latin typeface="Arial"/>
              </a:rPr>
              <a:t>Plosives: [p], [b], [t], [d], [k], [g], [ʔ]</a:t>
            </a:r>
            <a:endParaRPr dirty="0"/>
          </a:p>
          <a:p>
            <a:pPr marL="914400" lvl="1" indent="-457200">
              <a:spcBef>
                <a:spcPts val="1200"/>
              </a:spcBef>
              <a:buSzPct val="75000"/>
              <a:buFont typeface="Arial" panose="020B0604020202020204" pitchFamily="34" charset="0"/>
              <a:buChar char="•"/>
            </a:pPr>
            <a:r>
              <a:rPr lang="en-US" sz="2800" dirty="0">
                <a:latin typeface="Arial"/>
              </a:rPr>
              <a:t>Nasals: [m], [n], [ŋ]</a:t>
            </a:r>
            <a:endParaRPr dirty="0"/>
          </a:p>
          <a:p>
            <a:pPr marL="457200" indent="-457200">
              <a:spcBef>
                <a:spcPts val="1200"/>
              </a:spcBef>
              <a:buSzPct val="45000"/>
              <a:buFont typeface="Arial" panose="020B0604020202020204" pitchFamily="34" charset="0"/>
              <a:buChar char="•"/>
            </a:pPr>
            <a:r>
              <a:rPr lang="en-US" sz="3200" dirty="0">
                <a:latin typeface="Arial"/>
              </a:rPr>
              <a:t>Fricatives:</a:t>
            </a:r>
            <a:r>
              <a:rPr lang="en-US" sz="2600" dirty="0">
                <a:latin typeface="Arial"/>
              </a:rPr>
              <a:t> </a:t>
            </a:r>
            <a:r>
              <a:rPr lang="en-US" sz="2800" dirty="0">
                <a:latin typeface="Arial"/>
              </a:rPr>
              <a:t>[f], [v], [</a:t>
            </a:r>
            <a:r>
              <a:rPr lang="el-GR" sz="2800" strike="noStrike" dirty="0">
                <a:solidFill>
                  <a:srgbClr val="000000"/>
                </a:solidFill>
                <a:latin typeface="Arial"/>
              </a:rPr>
              <a:t>θ</a:t>
            </a:r>
            <a:r>
              <a:rPr lang="en-US" sz="2800" strike="noStrike" dirty="0">
                <a:solidFill>
                  <a:srgbClr val="000000"/>
                </a:solidFill>
                <a:latin typeface="Arial"/>
                <a:ea typeface="Arial"/>
              </a:rPr>
              <a:t>], [ð], [s], [z], [ʃ], [ʒ], [h]</a:t>
            </a:r>
            <a:endParaRPr dirty="0"/>
          </a:p>
          <a:p>
            <a:pPr marL="457200" indent="-457200">
              <a:spcBef>
                <a:spcPts val="1200"/>
              </a:spcBef>
              <a:buSzPct val="45000"/>
              <a:buFont typeface="Arial" panose="020B0604020202020204" pitchFamily="34" charset="0"/>
              <a:buChar char="•"/>
            </a:pPr>
            <a:r>
              <a:rPr lang="en-US" sz="3200" dirty="0">
                <a:latin typeface="Arial"/>
              </a:rPr>
              <a:t>Affricates:</a:t>
            </a:r>
            <a:r>
              <a:rPr lang="en-US" sz="2800" dirty="0">
                <a:latin typeface="Arial"/>
              </a:rPr>
              <a:t> </a:t>
            </a:r>
            <a:r>
              <a:rPr lang="en-US" sz="2800" strike="noStrike" dirty="0">
                <a:solidFill>
                  <a:srgbClr val="000000"/>
                </a:solidFill>
                <a:latin typeface="Arial"/>
                <a:ea typeface="Arial"/>
              </a:rPr>
              <a:t>[</a:t>
            </a:r>
            <a:r>
              <a:rPr lang="en-US" sz="2800" strike="noStrike" dirty="0" err="1">
                <a:solidFill>
                  <a:srgbClr val="000000"/>
                </a:solidFill>
                <a:latin typeface="Arial"/>
                <a:ea typeface="Arial"/>
              </a:rPr>
              <a:t>tʃ</a:t>
            </a:r>
            <a:r>
              <a:rPr lang="en-US" sz="2800" strike="noStrike" dirty="0">
                <a:solidFill>
                  <a:srgbClr val="000000"/>
                </a:solidFill>
                <a:latin typeface="Arial"/>
                <a:ea typeface="Arial"/>
              </a:rPr>
              <a:t>], [</a:t>
            </a:r>
            <a:r>
              <a:rPr lang="en-US" sz="2800" strike="noStrike" dirty="0" err="1">
                <a:solidFill>
                  <a:srgbClr val="000000"/>
                </a:solidFill>
                <a:latin typeface="Arial"/>
                <a:ea typeface="Arial"/>
              </a:rPr>
              <a:t>dʒ</a:t>
            </a:r>
            <a:r>
              <a:rPr lang="en-US" sz="2800" strike="noStrike" dirty="0">
                <a:solidFill>
                  <a:srgbClr val="000000"/>
                </a:solidFill>
                <a:latin typeface="Arial"/>
                <a:ea typeface="Arial"/>
              </a:rPr>
              <a:t>]</a:t>
            </a:r>
            <a:endParaRPr dirty="0"/>
          </a:p>
          <a:p>
            <a:pPr marL="457200" indent="-457200">
              <a:spcBef>
                <a:spcPts val="1200"/>
              </a:spcBef>
              <a:buSzPct val="45000"/>
              <a:buFont typeface="Arial" panose="020B0604020202020204" pitchFamily="34" charset="0"/>
              <a:buChar char="•"/>
            </a:pPr>
            <a:r>
              <a:rPr lang="en-US" sz="3200" dirty="0">
                <a:latin typeface="Arial"/>
              </a:rPr>
              <a:t>Approximants:</a:t>
            </a:r>
            <a:endParaRPr dirty="0"/>
          </a:p>
          <a:p>
            <a:pPr marL="914400" lvl="1" indent="-457200">
              <a:spcBef>
                <a:spcPts val="1200"/>
              </a:spcBef>
              <a:buSzPct val="75000"/>
              <a:buFont typeface="Arial" panose="020B0604020202020204" pitchFamily="34" charset="0"/>
              <a:buChar char="•"/>
            </a:pPr>
            <a:r>
              <a:rPr lang="en-US" sz="2800" dirty="0">
                <a:latin typeface="Arial"/>
              </a:rPr>
              <a:t>Liquids: [l], [r]</a:t>
            </a:r>
            <a:endParaRPr dirty="0"/>
          </a:p>
          <a:p>
            <a:pPr marL="914400" lvl="1" indent="-457200">
              <a:spcBef>
                <a:spcPts val="1200"/>
              </a:spcBef>
              <a:buSzPct val="75000"/>
              <a:buFont typeface="Arial" panose="020B0604020202020204" pitchFamily="34" charset="0"/>
              <a:buChar char="•"/>
            </a:pPr>
            <a:r>
              <a:rPr lang="en-US" sz="2800" dirty="0">
                <a:latin typeface="Arial"/>
              </a:rPr>
              <a:t>Glides: [j], [w]</a:t>
            </a:r>
            <a:endParaRPr dirty="0"/>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 name="TextShape 1"/>
          <p:cNvSpPr txBox="1"/>
          <p:nvPr/>
        </p:nvSpPr>
        <p:spPr>
          <a:xfrm>
            <a:off x="504000" y="301320"/>
            <a:ext cx="9071640" cy="1262160"/>
          </a:xfrm>
          <a:prstGeom prst="rect">
            <a:avLst/>
          </a:prstGeom>
          <a:noFill/>
          <a:ln>
            <a:noFill/>
          </a:ln>
        </p:spPr>
        <p:txBody>
          <a:bodyPr lIns="0" tIns="0" rIns="0" bIns="0" anchor="ctr"/>
          <a:lstStyle/>
          <a:p>
            <a:pPr algn="ctr"/>
            <a:r>
              <a:rPr lang="en-US" sz="4400">
                <a:latin typeface="Arial"/>
              </a:rPr>
              <a:t>How can we distinguish these consonants?</a:t>
            </a:r>
            <a:endParaRPr/>
          </a:p>
        </p:txBody>
      </p:sp>
      <p:sp>
        <p:nvSpPr>
          <p:cNvPr id="178" name="TextShape 2"/>
          <p:cNvSpPr txBox="1"/>
          <p:nvPr/>
        </p:nvSpPr>
        <p:spPr>
          <a:xfrm>
            <a:off x="504000" y="2377440"/>
            <a:ext cx="8870040" cy="3776400"/>
          </a:xfrm>
          <a:prstGeom prst="rect">
            <a:avLst/>
          </a:prstGeom>
          <a:noFill/>
          <a:ln>
            <a:noFill/>
          </a:ln>
        </p:spPr>
        <p:txBody>
          <a:bodyPr lIns="0" tIns="0" rIns="0" bIns="0"/>
          <a:lstStyle/>
          <a:p>
            <a:pPr marL="457200" indent="-457200">
              <a:spcBef>
                <a:spcPts val="1200"/>
              </a:spcBef>
              <a:buSzPct val="45000"/>
              <a:buFont typeface="Arial" panose="020B0604020202020204" pitchFamily="34" charset="0"/>
              <a:buChar char="•"/>
            </a:pPr>
            <a:r>
              <a:rPr lang="en-US" sz="3200" dirty="0">
                <a:latin typeface="Arial"/>
              </a:rPr>
              <a:t>How many distinguishing features do we need to identify any consonant?</a:t>
            </a:r>
            <a:endParaRPr dirty="0"/>
          </a:p>
          <a:p>
            <a:pPr marL="457200" indent="-457200">
              <a:spcBef>
                <a:spcPts val="1200"/>
              </a:spcBef>
              <a:buSzPct val="45000"/>
              <a:buFont typeface="Arial" panose="020B0604020202020204" pitchFamily="34" charset="0"/>
              <a:buChar char="•"/>
            </a:pPr>
            <a:r>
              <a:rPr lang="en-US" sz="3200" dirty="0">
                <a:latin typeface="Arial"/>
              </a:rPr>
              <a:t>How about: </a:t>
            </a:r>
            <a:endParaRPr dirty="0"/>
          </a:p>
          <a:p>
            <a:pPr marL="914400" lvl="1" indent="-457200">
              <a:spcBef>
                <a:spcPts val="1200"/>
              </a:spcBef>
              <a:buSzPct val="75000"/>
              <a:buFont typeface="Arial" panose="020B0604020202020204" pitchFamily="34" charset="0"/>
              <a:buChar char="•"/>
            </a:pPr>
            <a:r>
              <a:rPr lang="en-US" sz="2800" dirty="0">
                <a:latin typeface="Arial"/>
              </a:rPr>
              <a:t>Voiced bilabial</a:t>
            </a:r>
            <a:endParaRPr dirty="0"/>
          </a:p>
          <a:p>
            <a:pPr>
              <a:buSzPct val="45000"/>
              <a:buFont typeface="StarSymbol"/>
              <a:buChar char=""/>
            </a:pPr>
            <a:endParaRPr dirty="0"/>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extShape 1"/>
          <p:cNvSpPr txBox="1"/>
          <p:nvPr/>
        </p:nvSpPr>
        <p:spPr>
          <a:xfrm>
            <a:off x="504000" y="301320"/>
            <a:ext cx="9071640" cy="1262160"/>
          </a:xfrm>
          <a:prstGeom prst="rect">
            <a:avLst/>
          </a:prstGeom>
          <a:noFill/>
          <a:ln>
            <a:noFill/>
          </a:ln>
        </p:spPr>
        <p:txBody>
          <a:bodyPr lIns="0" tIns="0" rIns="0" bIns="0" anchor="ctr"/>
          <a:lstStyle/>
          <a:p>
            <a:pPr algn="ctr"/>
            <a:r>
              <a:rPr lang="en-US" sz="4400">
                <a:latin typeface="Arial"/>
              </a:rPr>
              <a:t>Let’s listen to some speech...</a:t>
            </a:r>
            <a:endParaRPr/>
          </a:p>
        </p:txBody>
      </p:sp>
      <p:sp>
        <p:nvSpPr>
          <p:cNvPr id="49" name="TextShape 2"/>
          <p:cNvSpPr txBox="1"/>
          <p:nvPr/>
        </p:nvSpPr>
        <p:spPr>
          <a:xfrm>
            <a:off x="504000" y="3840480"/>
            <a:ext cx="8870040" cy="3566160"/>
          </a:xfrm>
          <a:prstGeom prst="rect">
            <a:avLst/>
          </a:prstGeom>
          <a:noFill/>
          <a:ln>
            <a:noFill/>
          </a:ln>
        </p:spPr>
        <p:txBody>
          <a:bodyPr lIns="0" tIns="0" rIns="0" bIns="0"/>
          <a:lstStyle/>
          <a:p>
            <a:pPr marL="457200" indent="-457200">
              <a:spcBef>
                <a:spcPts val="600"/>
              </a:spcBef>
              <a:buSzPct val="45000"/>
              <a:buFont typeface="Arial" panose="020B0604020202020204" pitchFamily="34" charset="0"/>
              <a:buChar char="•"/>
            </a:pPr>
            <a:r>
              <a:rPr lang="en-US" sz="3200" dirty="0">
                <a:latin typeface="Arial"/>
              </a:rPr>
              <a:t>Things to think about:</a:t>
            </a:r>
            <a:endParaRPr dirty="0"/>
          </a:p>
          <a:p>
            <a:pPr marL="914400" lvl="1" indent="-457200">
              <a:spcBef>
                <a:spcPts val="600"/>
              </a:spcBef>
              <a:buSzPct val="75000"/>
              <a:buFont typeface="Arial" panose="020B0604020202020204" pitchFamily="34" charset="0"/>
              <a:buChar char="•"/>
            </a:pPr>
            <a:r>
              <a:rPr lang="en-US" sz="2800" dirty="0">
                <a:latin typeface="Arial"/>
              </a:rPr>
              <a:t>Any guesses about what languages these are? </a:t>
            </a:r>
            <a:endParaRPr dirty="0"/>
          </a:p>
          <a:p>
            <a:pPr marL="914400" lvl="1" indent="-457200">
              <a:spcBef>
                <a:spcPts val="600"/>
              </a:spcBef>
              <a:buSzPct val="75000"/>
              <a:buFont typeface="Arial" panose="020B0604020202020204" pitchFamily="34" charset="0"/>
              <a:buChar char="•"/>
            </a:pPr>
            <a:r>
              <a:rPr lang="en-US" sz="2800" dirty="0">
                <a:latin typeface="Arial"/>
              </a:rPr>
              <a:t>Can you tell where the boundaries between words are?</a:t>
            </a:r>
            <a:endParaRPr dirty="0"/>
          </a:p>
          <a:p>
            <a:pPr marL="914400" lvl="1" indent="-457200">
              <a:spcBef>
                <a:spcPts val="600"/>
              </a:spcBef>
              <a:buSzPct val="75000"/>
              <a:buFont typeface="Arial" panose="020B0604020202020204" pitchFamily="34" charset="0"/>
              <a:buChar char="•"/>
            </a:pPr>
            <a:r>
              <a:rPr lang="en-US" sz="2800" dirty="0">
                <a:latin typeface="Arial"/>
              </a:rPr>
              <a:t>Can you tell where the boundaries between sentences are?</a:t>
            </a:r>
            <a:endParaRPr dirty="0"/>
          </a:p>
        </p:txBody>
      </p:sp>
      <p:sp>
        <p:nvSpPr>
          <p:cNvPr id="50" name="CustomShape 3"/>
          <p:cNvSpPr/>
          <p:nvPr/>
        </p:nvSpPr>
        <p:spPr>
          <a:xfrm>
            <a:off x="2926080" y="1554480"/>
            <a:ext cx="1463040" cy="640080"/>
          </a:xfrm>
          <a:prstGeom prst="wedgeRoundRectCallout">
            <a:avLst>
              <a:gd name="adj1" fmla="val -68287"/>
              <a:gd name="adj2" fmla="val 99537"/>
              <a:gd name="adj3" fmla="val 16667"/>
            </a:avLst>
          </a:prstGeom>
          <a:solidFill>
            <a:srgbClr val="47B8B8"/>
          </a:solidFill>
          <a:ln>
            <a:solidFill>
              <a:srgbClr val="808080"/>
            </a:solidFill>
          </a:ln>
        </p:spPr>
        <p:style>
          <a:lnRef idx="0">
            <a:scrgbClr r="0" g="0" b="0"/>
          </a:lnRef>
          <a:fillRef idx="0">
            <a:scrgbClr r="0" g="0" b="0"/>
          </a:fillRef>
          <a:effectRef idx="0">
            <a:scrgbClr r="0" g="0" b="0"/>
          </a:effectRef>
          <a:fontRef idx="minor"/>
        </p:style>
      </p:sp>
      <p:sp>
        <p:nvSpPr>
          <p:cNvPr id="51" name="CustomShape 4"/>
          <p:cNvSpPr/>
          <p:nvPr/>
        </p:nvSpPr>
        <p:spPr>
          <a:xfrm>
            <a:off x="7406640" y="1563480"/>
            <a:ext cx="1463040" cy="640080"/>
          </a:xfrm>
          <a:prstGeom prst="wedgeRoundRectCallout">
            <a:avLst>
              <a:gd name="adj1" fmla="val -62500"/>
              <a:gd name="adj2" fmla="val 99537"/>
              <a:gd name="adj3" fmla="val 16667"/>
            </a:avLst>
          </a:prstGeom>
          <a:solidFill>
            <a:srgbClr val="FFFFCC"/>
          </a:solidFill>
          <a:ln>
            <a:solidFill>
              <a:srgbClr val="808080"/>
            </a:solidFill>
          </a:ln>
        </p:spPr>
        <p:style>
          <a:lnRef idx="0">
            <a:scrgbClr r="0" g="0" b="0"/>
          </a:lnRef>
          <a:fillRef idx="0">
            <a:scrgbClr r="0" g="0" b="0"/>
          </a:fillRef>
          <a:effectRef idx="0">
            <a:scrgbClr r="0" g="0" b="0"/>
          </a:effectRef>
          <a:fontRef idx="minor"/>
        </p:style>
      </p:sp>
      <p:sp>
        <p:nvSpPr>
          <p:cNvPr id="52" name="CustomShape 5"/>
          <p:cNvSpPr/>
          <p:nvPr/>
        </p:nvSpPr>
        <p:spPr>
          <a:xfrm>
            <a:off x="1463040" y="2020680"/>
            <a:ext cx="1005840" cy="996840"/>
          </a:xfrm>
          <a:prstGeom prst="smileyFace">
            <a:avLst>
              <a:gd name="adj" fmla="val 17520"/>
            </a:avLst>
          </a:prstGeom>
          <a:solidFill>
            <a:srgbClr val="E6E6E6"/>
          </a:solidFill>
          <a:ln>
            <a:solidFill>
              <a:srgbClr val="808080"/>
            </a:solidFill>
          </a:ln>
        </p:spPr>
        <p:style>
          <a:lnRef idx="0">
            <a:scrgbClr r="0" g="0" b="0"/>
          </a:lnRef>
          <a:fillRef idx="0">
            <a:scrgbClr r="0" g="0" b="0"/>
          </a:fillRef>
          <a:effectRef idx="0">
            <a:scrgbClr r="0" g="0" b="0"/>
          </a:effectRef>
          <a:fontRef idx="minor"/>
        </p:style>
      </p:sp>
      <p:sp>
        <p:nvSpPr>
          <p:cNvPr id="53" name="CustomShape 6"/>
          <p:cNvSpPr/>
          <p:nvPr/>
        </p:nvSpPr>
        <p:spPr>
          <a:xfrm>
            <a:off x="5904720" y="2020680"/>
            <a:ext cx="1005840" cy="996840"/>
          </a:xfrm>
          <a:prstGeom prst="smileyFace">
            <a:avLst>
              <a:gd name="adj" fmla="val 17520"/>
            </a:avLst>
          </a:prstGeom>
          <a:solidFill>
            <a:srgbClr val="E6E6E6"/>
          </a:solidFill>
          <a:ln>
            <a:solidFill>
              <a:srgbClr val="808080"/>
            </a:solidFill>
          </a:ln>
        </p:spPr>
        <p:style>
          <a:lnRef idx="0">
            <a:scrgbClr r="0" g="0" b="0"/>
          </a:lnRef>
          <a:fillRef idx="0">
            <a:scrgbClr r="0" g="0" b="0"/>
          </a:fillRef>
          <a:effectRef idx="0">
            <a:scrgbClr r="0" g="0" b="0"/>
          </a:effectRef>
          <a:fontRef idx="minor"/>
        </p:style>
      </p:sp>
      <p:pic>
        <p:nvPicPr>
          <p:cNvPr id="2" name="hmong-clip.wav">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3352800" y="1554480"/>
            <a:ext cx="609600" cy="609600"/>
          </a:xfrm>
          <a:prstGeom prst="rect">
            <a:avLst/>
          </a:prstGeom>
        </p:spPr>
      </p:pic>
      <p:pic>
        <p:nvPicPr>
          <p:cNvPr id="3" name="scotsgaelic.wav">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6"/>
          <a:stretch>
            <a:fillRect/>
          </a:stretch>
        </p:blipFill>
        <p:spPr>
          <a:xfrm>
            <a:off x="7833360" y="1593960"/>
            <a:ext cx="609600" cy="609600"/>
          </a:xfrm>
          <a:prstGeom prst="rect">
            <a:avLst/>
          </a:prstGeom>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seq concurrent="1" nextAc="seek">
              <p:cTn id="3" restart="whenNotActive" fill="hold" evtFilter="cancelBubble" nodeType="interactiveSeq">
                <p:stCondLst>
                  <p:cond evt="onClick" delay="0">
                    <p:tgtEl>
                      <p:spTgt spid="2"/>
                    </p:tgtEl>
                  </p:cond>
                </p:stCondLst>
                <p:endSync evt="end" delay="0">
                  <p:rtn val="all"/>
                </p:endSync>
                <p:childTnLst>
                  <p:par>
                    <p:cTn id="4" fill="hold">
                      <p:stCondLst>
                        <p:cond delay="0"/>
                      </p:stCondLst>
                      <p:childTnLst>
                        <p:par>
                          <p:cTn id="5" fill="hold">
                            <p:stCondLst>
                              <p:cond delay="0"/>
                            </p:stCondLst>
                            <p:childTnLst>
                              <p:par>
                                <p:cTn id="6" presetID="1" presetClass="mediacall" presetSubtype="0" fill="hold" nodeType="clickEffect">
                                  <p:stCondLst>
                                    <p:cond delay="0"/>
                                  </p:stCondLst>
                                  <p:childTnLst>
                                    <p:cmd type="call" cmd="playFrom(0.0)">
                                      <p:cBhvr>
                                        <p:cTn id="7" dur="11342" fill="hold"/>
                                        <p:tgtEl>
                                          <p:spTgt spid="2"/>
                                        </p:tgtEl>
                                      </p:cBhvr>
                                    </p:cmd>
                                  </p:childTnLst>
                                </p:cTn>
                              </p:par>
                            </p:childTnLst>
                          </p:cTn>
                        </p:par>
                      </p:childTnLst>
                    </p:cTn>
                  </p:par>
                </p:childTnLst>
              </p:cTn>
              <p:nextCondLst>
                <p:cond evt="onClick" delay="0">
                  <p:tgtEl>
                    <p:spTgt spid="2"/>
                  </p:tgtEl>
                </p:cond>
              </p:nextCondLst>
            </p:seq>
            <p:audio>
              <p:cMediaNode vol="80000">
                <p:cTn id="8" fill="hold" display="0">
                  <p:stCondLst>
                    <p:cond delay="indefinite"/>
                  </p:stCondLst>
                  <p:endCondLst>
                    <p:cond evt="onStopAudio" delay="0">
                      <p:tgtEl>
                        <p:sldTgt/>
                      </p:tgtEl>
                    </p:cond>
                  </p:endCondLst>
                </p:cTn>
                <p:tgtEl>
                  <p:spTgt spid="2"/>
                </p:tgtEl>
              </p:cMediaNode>
            </p:audio>
            <p:seq concurrent="1" nextAc="seek">
              <p:cTn id="9" restart="whenNotActive" fill="hold" evtFilter="cancelBubble" nodeType="interactiveSeq">
                <p:stCondLst>
                  <p:cond evt="onClick" delay="0">
                    <p:tgtEl>
                      <p:spTgt spid="3"/>
                    </p:tgtEl>
                  </p:cond>
                </p:stCondLst>
                <p:endSync evt="end" delay="0">
                  <p:rtn val="all"/>
                </p:endSync>
                <p:childTnLst>
                  <p:par>
                    <p:cTn id="10" fill="hold">
                      <p:stCondLst>
                        <p:cond delay="0"/>
                      </p:stCondLst>
                      <p:childTnLst>
                        <p:par>
                          <p:cTn id="11" fill="hold">
                            <p:stCondLst>
                              <p:cond delay="0"/>
                            </p:stCondLst>
                            <p:childTnLst>
                              <p:par>
                                <p:cTn id="12" presetID="1" presetClass="mediacall" presetSubtype="0" fill="hold" nodeType="clickEffect">
                                  <p:stCondLst>
                                    <p:cond delay="0"/>
                                  </p:stCondLst>
                                  <p:childTnLst>
                                    <p:cmd type="call" cmd="playFrom(0.0)">
                                      <p:cBhvr>
                                        <p:cTn id="13" dur="7404" fill="hold"/>
                                        <p:tgtEl>
                                          <p:spTgt spid="3"/>
                                        </p:tgtEl>
                                      </p:cBhvr>
                                    </p:cmd>
                                  </p:childTnLst>
                                </p:cTn>
                              </p:par>
                            </p:childTnLst>
                          </p:cTn>
                        </p:par>
                      </p:childTnLst>
                    </p:cTn>
                  </p:par>
                </p:childTnLst>
              </p:cTn>
              <p:nextCondLst>
                <p:cond evt="onClick" delay="0">
                  <p:tgtEl>
                    <p:spTgt spid="3"/>
                  </p:tgtEl>
                </p:cond>
              </p:nextCondLst>
            </p:seq>
            <p:audio>
              <p:cMediaNode vol="80000">
                <p:cTn id="14" fill="hold" display="0">
                  <p:stCondLst>
                    <p:cond delay="indefinite"/>
                  </p:stCondLst>
                  <p:endCondLst>
                    <p:cond evt="onStopAudio" delay="0">
                      <p:tgtEl>
                        <p:sldTgt/>
                      </p:tgtEl>
                    </p:cond>
                  </p:endCondLst>
                </p:cTn>
                <p:tgtEl>
                  <p:spTgt spid="3"/>
                </p:tgtEl>
              </p:cMediaNode>
            </p:audio>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 name="TextShape 1"/>
          <p:cNvSpPr txBox="1"/>
          <p:nvPr/>
        </p:nvSpPr>
        <p:spPr>
          <a:xfrm>
            <a:off x="504000" y="301320"/>
            <a:ext cx="9071640" cy="1262160"/>
          </a:xfrm>
          <a:prstGeom prst="rect">
            <a:avLst/>
          </a:prstGeom>
          <a:noFill/>
          <a:ln>
            <a:noFill/>
          </a:ln>
        </p:spPr>
        <p:txBody>
          <a:bodyPr lIns="0" tIns="0" rIns="0" bIns="0" anchor="ctr"/>
          <a:lstStyle/>
          <a:p>
            <a:pPr algn="ctr"/>
            <a:r>
              <a:rPr lang="en-US" sz="4400">
                <a:latin typeface="Arial"/>
              </a:rPr>
              <a:t>How can we distinguish these consonants?</a:t>
            </a:r>
            <a:endParaRPr/>
          </a:p>
        </p:txBody>
      </p:sp>
      <p:sp>
        <p:nvSpPr>
          <p:cNvPr id="180" name="TextShape 2"/>
          <p:cNvSpPr txBox="1"/>
          <p:nvPr/>
        </p:nvSpPr>
        <p:spPr>
          <a:xfrm>
            <a:off x="504000" y="2377440"/>
            <a:ext cx="8870040" cy="3776400"/>
          </a:xfrm>
          <a:prstGeom prst="rect">
            <a:avLst/>
          </a:prstGeom>
          <a:noFill/>
          <a:ln>
            <a:noFill/>
          </a:ln>
        </p:spPr>
        <p:txBody>
          <a:bodyPr lIns="0" tIns="0" rIns="0" bIns="0"/>
          <a:lstStyle/>
          <a:p>
            <a:pPr marL="457200" indent="-457200">
              <a:spcBef>
                <a:spcPts val="1200"/>
              </a:spcBef>
              <a:buSzPct val="45000"/>
              <a:buFont typeface="Arial" panose="020B0604020202020204" pitchFamily="34" charset="0"/>
              <a:buChar char="•"/>
            </a:pPr>
            <a:r>
              <a:rPr lang="en-US" sz="3200" dirty="0">
                <a:latin typeface="Arial"/>
              </a:rPr>
              <a:t>How many distinguishing features do we need to identify any consonant?</a:t>
            </a:r>
            <a:endParaRPr dirty="0"/>
          </a:p>
          <a:p>
            <a:pPr marL="457200" indent="-457200">
              <a:spcBef>
                <a:spcPts val="1200"/>
              </a:spcBef>
              <a:buSzPct val="45000"/>
              <a:buFont typeface="Arial" panose="020B0604020202020204" pitchFamily="34" charset="0"/>
              <a:buChar char="•"/>
            </a:pPr>
            <a:r>
              <a:rPr lang="en-US" sz="3200" dirty="0">
                <a:latin typeface="Arial"/>
              </a:rPr>
              <a:t>How about: </a:t>
            </a:r>
            <a:endParaRPr dirty="0"/>
          </a:p>
          <a:p>
            <a:pPr marL="914400" lvl="1" indent="-457200">
              <a:spcBef>
                <a:spcPts val="1200"/>
              </a:spcBef>
              <a:buSzPct val="75000"/>
              <a:buFont typeface="Arial" panose="020B0604020202020204" pitchFamily="34" charset="0"/>
              <a:buChar char="•"/>
            </a:pPr>
            <a:r>
              <a:rPr lang="en-US" sz="2800" dirty="0">
                <a:latin typeface="Arial"/>
              </a:rPr>
              <a:t>Voiced bilabial:</a:t>
            </a:r>
            <a:r>
              <a:rPr lang="en-US" sz="2800" dirty="0">
                <a:solidFill>
                  <a:srgbClr val="000080"/>
                </a:solidFill>
                <a:latin typeface="Arial"/>
              </a:rPr>
              <a:t> could be [m], [b], or [w]</a:t>
            </a:r>
            <a:endParaRPr dirty="0"/>
          </a:p>
          <a:p>
            <a:pPr>
              <a:spcBef>
                <a:spcPts val="1200"/>
              </a:spcBef>
              <a:buSzPct val="45000"/>
              <a:buFont typeface="StarSymbol"/>
              <a:buChar char=""/>
            </a:pPr>
            <a:endParaRPr dirty="0"/>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extShape 1"/>
          <p:cNvSpPr txBox="1"/>
          <p:nvPr/>
        </p:nvSpPr>
        <p:spPr>
          <a:xfrm>
            <a:off x="504000" y="301320"/>
            <a:ext cx="9071640" cy="1262160"/>
          </a:xfrm>
          <a:prstGeom prst="rect">
            <a:avLst/>
          </a:prstGeom>
          <a:noFill/>
          <a:ln>
            <a:noFill/>
          </a:ln>
        </p:spPr>
        <p:txBody>
          <a:bodyPr lIns="0" tIns="0" rIns="0" bIns="0" anchor="ctr"/>
          <a:lstStyle/>
          <a:p>
            <a:pPr algn="ctr"/>
            <a:r>
              <a:rPr lang="en-US" sz="4400">
                <a:latin typeface="Arial"/>
              </a:rPr>
              <a:t>Distinctive features</a:t>
            </a:r>
            <a:endParaRPr/>
          </a:p>
        </p:txBody>
      </p:sp>
      <p:sp>
        <p:nvSpPr>
          <p:cNvPr id="182" name="TextShape 2"/>
          <p:cNvSpPr txBox="1"/>
          <p:nvPr/>
        </p:nvSpPr>
        <p:spPr>
          <a:xfrm>
            <a:off x="504000" y="1769040"/>
            <a:ext cx="8870040" cy="4384800"/>
          </a:xfrm>
          <a:prstGeom prst="rect">
            <a:avLst/>
          </a:prstGeom>
          <a:noFill/>
          <a:ln>
            <a:noFill/>
          </a:ln>
        </p:spPr>
        <p:txBody>
          <a:bodyPr lIns="0" tIns="0" rIns="0" bIns="0"/>
          <a:lstStyle/>
          <a:p>
            <a:pPr marL="457200" indent="-457200">
              <a:spcBef>
                <a:spcPts val="1200"/>
              </a:spcBef>
              <a:buSzPct val="45000"/>
              <a:buFont typeface="Arial" panose="020B0604020202020204" pitchFamily="34" charset="0"/>
              <a:buChar char="•"/>
            </a:pPr>
            <a:r>
              <a:rPr lang="en-US" sz="3200" dirty="0">
                <a:latin typeface="Arial"/>
              </a:rPr>
              <a:t>Maximum info we need to identify any consonant:</a:t>
            </a:r>
            <a:endParaRPr dirty="0"/>
          </a:p>
          <a:p>
            <a:pPr marL="914400" lvl="1" indent="-457200">
              <a:spcBef>
                <a:spcPts val="1200"/>
              </a:spcBef>
              <a:buSzPct val="75000"/>
              <a:buFont typeface="Arial" panose="020B0604020202020204" pitchFamily="34" charset="0"/>
              <a:buChar char="•"/>
            </a:pPr>
            <a:r>
              <a:rPr lang="en-US" sz="2800" dirty="0">
                <a:latin typeface="Arial"/>
              </a:rPr>
              <a:t>Voicing</a:t>
            </a:r>
            <a:endParaRPr dirty="0"/>
          </a:p>
          <a:p>
            <a:pPr marL="914400" lvl="1" indent="-457200">
              <a:spcBef>
                <a:spcPts val="1200"/>
              </a:spcBef>
              <a:buSzPct val="75000"/>
              <a:buFont typeface="Arial" panose="020B0604020202020204" pitchFamily="34" charset="0"/>
              <a:buChar char="•"/>
            </a:pPr>
            <a:r>
              <a:rPr lang="en-US" sz="2800" dirty="0">
                <a:latin typeface="Arial"/>
              </a:rPr>
              <a:t>Place</a:t>
            </a:r>
            <a:endParaRPr dirty="0"/>
          </a:p>
          <a:p>
            <a:pPr marL="914400" lvl="1" indent="-457200">
              <a:spcBef>
                <a:spcPts val="1200"/>
              </a:spcBef>
              <a:buSzPct val="75000"/>
              <a:buFont typeface="Arial" panose="020B0604020202020204" pitchFamily="34" charset="0"/>
              <a:buChar char="•"/>
            </a:pPr>
            <a:r>
              <a:rPr lang="en-US" sz="2800" dirty="0">
                <a:latin typeface="Arial"/>
              </a:rPr>
              <a:t>Manner</a:t>
            </a:r>
            <a:endParaRPr dirty="0"/>
          </a:p>
          <a:p>
            <a:pPr marL="1257300" lvl="2" indent="-342900">
              <a:spcBef>
                <a:spcPts val="1200"/>
              </a:spcBef>
              <a:buSzPct val="45000"/>
              <a:buFont typeface="Arial" panose="020B0604020202020204" pitchFamily="34" charset="0"/>
              <a:buChar char="•"/>
            </a:pPr>
            <a:r>
              <a:rPr lang="en-US" sz="2400" dirty="0">
                <a:latin typeface="Arial"/>
              </a:rPr>
              <a:t>Reminder: includes nasality</a:t>
            </a:r>
          </a:p>
          <a:p>
            <a:pPr marL="1257300" lvl="2" indent="-342900">
              <a:spcBef>
                <a:spcPts val="1200"/>
              </a:spcBef>
              <a:buSzPct val="45000"/>
              <a:buFont typeface="Arial" panose="020B0604020202020204" pitchFamily="34" charset="0"/>
              <a:buChar char="•"/>
            </a:pPr>
            <a:r>
              <a:rPr lang="en-US" sz="2400" dirty="0">
                <a:latin typeface="Arial"/>
              </a:rPr>
              <a:t>For liquids, we need lateral / central.</a:t>
            </a:r>
            <a:endParaRPr dirty="0"/>
          </a:p>
          <a:p>
            <a:pPr marL="457200" indent="-457200">
              <a:spcBef>
                <a:spcPts val="1200"/>
              </a:spcBef>
              <a:buSzPct val="45000"/>
              <a:buFont typeface="Arial" panose="020B0604020202020204" pitchFamily="34" charset="0"/>
              <a:buChar char="•"/>
            </a:pPr>
            <a:r>
              <a:rPr lang="en-US" sz="3200" dirty="0">
                <a:latin typeface="Arial"/>
              </a:rPr>
              <a:t>Certain consonants of English are identifiable with less info (e.g., [j]).</a:t>
            </a:r>
            <a:endParaRPr dirty="0"/>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TextShape 1"/>
          <p:cNvSpPr txBox="1"/>
          <p:nvPr/>
        </p:nvSpPr>
        <p:spPr>
          <a:xfrm>
            <a:off x="504000" y="301320"/>
            <a:ext cx="9071640" cy="1262160"/>
          </a:xfrm>
          <a:prstGeom prst="rect">
            <a:avLst/>
          </a:prstGeom>
          <a:noFill/>
          <a:ln>
            <a:noFill/>
          </a:ln>
        </p:spPr>
        <p:txBody>
          <a:bodyPr lIns="0" tIns="0" rIns="0" bIns="0" anchor="ctr"/>
          <a:lstStyle/>
          <a:p>
            <a:pPr algn="ctr"/>
            <a:r>
              <a:rPr lang="en-US" sz="4400">
                <a:latin typeface="Arial"/>
              </a:rPr>
              <a:t>Practice: identify the consonants!</a:t>
            </a:r>
            <a:endParaRPr/>
          </a:p>
        </p:txBody>
      </p:sp>
      <p:sp>
        <p:nvSpPr>
          <p:cNvPr id="184" name="TextShape 2"/>
          <p:cNvSpPr txBox="1"/>
          <p:nvPr/>
        </p:nvSpPr>
        <p:spPr>
          <a:xfrm>
            <a:off x="504000" y="2194560"/>
            <a:ext cx="8870040" cy="3959280"/>
          </a:xfrm>
          <a:prstGeom prst="rect">
            <a:avLst/>
          </a:prstGeom>
          <a:noFill/>
          <a:ln>
            <a:noFill/>
          </a:ln>
        </p:spPr>
        <p:txBody>
          <a:bodyPr lIns="0" tIns="0" rIns="0" bIns="0"/>
          <a:lstStyle/>
          <a:p>
            <a:pPr>
              <a:spcBef>
                <a:spcPts val="1200"/>
              </a:spcBef>
              <a:buSzPct val="45000"/>
            </a:pPr>
            <a:r>
              <a:rPr lang="en-US" sz="3200" dirty="0">
                <a:latin typeface="Arial"/>
              </a:rPr>
              <a:t>(a) voiceless alveolar oral fricative</a:t>
            </a:r>
            <a:endParaRPr dirty="0"/>
          </a:p>
          <a:p>
            <a:pPr>
              <a:spcBef>
                <a:spcPts val="1200"/>
              </a:spcBef>
              <a:buSzPct val="45000"/>
            </a:pPr>
            <a:r>
              <a:rPr lang="en-US" sz="3200" dirty="0">
                <a:latin typeface="Arial"/>
              </a:rPr>
              <a:t>(b) voiced velar nasal stop</a:t>
            </a:r>
            <a:endParaRPr dirty="0"/>
          </a:p>
          <a:p>
            <a:pPr>
              <a:spcBef>
                <a:spcPts val="1200"/>
              </a:spcBef>
              <a:buSzPct val="45000"/>
            </a:pPr>
            <a:r>
              <a:rPr lang="en-US" sz="3200" dirty="0">
                <a:latin typeface="Arial"/>
              </a:rPr>
              <a:t>(c) voiceless bilabial oral stop</a:t>
            </a:r>
            <a:endParaRPr dirty="0"/>
          </a:p>
          <a:p>
            <a:pPr>
              <a:spcBef>
                <a:spcPts val="1200"/>
              </a:spcBef>
              <a:buSzPct val="45000"/>
              <a:buFont typeface="StarSymbol"/>
              <a:buChar char=""/>
            </a:pPr>
            <a:endParaRPr dirty="0"/>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TextShape 1"/>
          <p:cNvSpPr txBox="1"/>
          <p:nvPr/>
        </p:nvSpPr>
        <p:spPr>
          <a:xfrm>
            <a:off x="504000" y="301320"/>
            <a:ext cx="9071640" cy="1262160"/>
          </a:xfrm>
          <a:prstGeom prst="rect">
            <a:avLst/>
          </a:prstGeom>
          <a:noFill/>
          <a:ln>
            <a:noFill/>
          </a:ln>
        </p:spPr>
        <p:txBody>
          <a:bodyPr lIns="0" tIns="0" rIns="0" bIns="0" anchor="ctr"/>
          <a:lstStyle/>
          <a:p>
            <a:pPr algn="ctr"/>
            <a:r>
              <a:rPr lang="en-US" sz="4400">
                <a:latin typeface="Arial"/>
              </a:rPr>
              <a:t>Practice: identify the consonants!</a:t>
            </a:r>
            <a:endParaRPr/>
          </a:p>
        </p:txBody>
      </p:sp>
      <p:sp>
        <p:nvSpPr>
          <p:cNvPr id="184" name="TextShape 2"/>
          <p:cNvSpPr txBox="1"/>
          <p:nvPr/>
        </p:nvSpPr>
        <p:spPr>
          <a:xfrm>
            <a:off x="504000" y="2194560"/>
            <a:ext cx="8870040" cy="3959280"/>
          </a:xfrm>
          <a:prstGeom prst="rect">
            <a:avLst/>
          </a:prstGeom>
          <a:noFill/>
          <a:ln>
            <a:noFill/>
          </a:ln>
        </p:spPr>
        <p:txBody>
          <a:bodyPr lIns="0" tIns="0" rIns="0" bIns="0"/>
          <a:lstStyle/>
          <a:p>
            <a:pPr>
              <a:spcBef>
                <a:spcPts val="1200"/>
              </a:spcBef>
              <a:buSzPct val="45000"/>
            </a:pPr>
            <a:r>
              <a:rPr lang="en-US" sz="3200" dirty="0">
                <a:latin typeface="Arial"/>
              </a:rPr>
              <a:t>(a) voiceless alveolar oral fricative: 	</a:t>
            </a:r>
            <a:r>
              <a:rPr lang="en-US" sz="3200" dirty="0">
                <a:solidFill>
                  <a:srgbClr val="C00000"/>
                </a:solidFill>
                <a:latin typeface="Arial"/>
              </a:rPr>
              <a:t>[s]</a:t>
            </a:r>
            <a:endParaRPr dirty="0">
              <a:solidFill>
                <a:srgbClr val="C00000"/>
              </a:solidFill>
            </a:endParaRPr>
          </a:p>
          <a:p>
            <a:pPr>
              <a:spcBef>
                <a:spcPts val="1200"/>
              </a:spcBef>
              <a:buSzPct val="45000"/>
            </a:pPr>
            <a:r>
              <a:rPr lang="en-US" sz="3200" dirty="0">
                <a:latin typeface="Arial"/>
              </a:rPr>
              <a:t>(b) voiced velar nasal stop: 		</a:t>
            </a:r>
            <a:r>
              <a:rPr lang="en-US" sz="3200" dirty="0">
                <a:solidFill>
                  <a:srgbClr val="C00000"/>
                </a:solidFill>
                <a:latin typeface="Arial"/>
              </a:rPr>
              <a:t>[ŋ]</a:t>
            </a:r>
            <a:endParaRPr dirty="0">
              <a:solidFill>
                <a:srgbClr val="C00000"/>
              </a:solidFill>
            </a:endParaRPr>
          </a:p>
          <a:p>
            <a:pPr>
              <a:spcBef>
                <a:spcPts val="1200"/>
              </a:spcBef>
              <a:buSzPct val="45000"/>
            </a:pPr>
            <a:r>
              <a:rPr lang="en-US" sz="3200" dirty="0">
                <a:latin typeface="Arial"/>
              </a:rPr>
              <a:t>(c) voiceless bilabial oral stop: 	</a:t>
            </a:r>
            <a:r>
              <a:rPr lang="en-US" sz="3200" dirty="0">
                <a:solidFill>
                  <a:srgbClr val="C00000"/>
                </a:solidFill>
                <a:latin typeface="Arial"/>
              </a:rPr>
              <a:t>[p]</a:t>
            </a:r>
            <a:endParaRPr dirty="0">
              <a:solidFill>
                <a:srgbClr val="C00000"/>
              </a:solidFill>
            </a:endParaRPr>
          </a:p>
          <a:p>
            <a:pPr>
              <a:spcBef>
                <a:spcPts val="1200"/>
              </a:spcBef>
              <a:buSzPct val="45000"/>
              <a:buFont typeface="StarSymbol"/>
              <a:buChar char=""/>
            </a:pPr>
            <a:endParaRPr dirty="0"/>
          </a:p>
        </p:txBody>
      </p:sp>
    </p:spTree>
    <p:extLst>
      <p:ext uri="{BB962C8B-B14F-4D97-AF65-F5344CB8AC3E}">
        <p14:creationId xmlns:p14="http://schemas.microsoft.com/office/powerpoint/2010/main" val="1805181300"/>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 name="TextShape 1"/>
          <p:cNvSpPr txBox="1"/>
          <p:nvPr/>
        </p:nvSpPr>
        <p:spPr>
          <a:xfrm>
            <a:off x="504000" y="301320"/>
            <a:ext cx="9071640" cy="1262160"/>
          </a:xfrm>
          <a:prstGeom prst="rect">
            <a:avLst/>
          </a:prstGeom>
          <a:noFill/>
          <a:ln>
            <a:noFill/>
          </a:ln>
        </p:spPr>
        <p:txBody>
          <a:bodyPr lIns="0" tIns="0" rIns="0" bIns="0" anchor="ctr"/>
          <a:lstStyle/>
          <a:p>
            <a:pPr algn="ctr"/>
            <a:r>
              <a:rPr lang="en-US" sz="4400">
                <a:latin typeface="Arial"/>
              </a:rPr>
              <a:t>Why do we need the International Phonetic Alphabet?</a:t>
            </a:r>
            <a:endParaRPr/>
          </a:p>
        </p:txBody>
      </p:sp>
      <p:sp>
        <p:nvSpPr>
          <p:cNvPr id="192" name="TextShape 2"/>
          <p:cNvSpPr txBox="1"/>
          <p:nvPr/>
        </p:nvSpPr>
        <p:spPr>
          <a:xfrm>
            <a:off x="504000" y="1949040"/>
            <a:ext cx="8870040" cy="5454720"/>
          </a:xfrm>
          <a:prstGeom prst="rect">
            <a:avLst/>
          </a:prstGeom>
          <a:noFill/>
          <a:ln>
            <a:noFill/>
          </a:ln>
        </p:spPr>
        <p:txBody>
          <a:bodyPr lIns="0" tIns="0" rIns="0" bIns="0"/>
          <a:lstStyle/>
          <a:p>
            <a:pPr marL="457200" indent="-457200">
              <a:spcBef>
                <a:spcPts val="1200"/>
              </a:spcBef>
              <a:buSzPct val="45000"/>
              <a:buFont typeface="Arial" panose="020B0604020202020204" pitchFamily="34" charset="0"/>
              <a:buChar char="•"/>
            </a:pPr>
            <a:r>
              <a:rPr lang="en-US" sz="3200" dirty="0">
                <a:latin typeface="Arial"/>
              </a:rPr>
              <a:t>As we have seen, using Roman letters makes it difficult for us to identify each English consonant.</a:t>
            </a:r>
            <a:endParaRPr dirty="0"/>
          </a:p>
          <a:p>
            <a:pPr marL="457200" indent="-457200">
              <a:spcBef>
                <a:spcPts val="1200"/>
              </a:spcBef>
              <a:buSzPct val="45000"/>
              <a:buFont typeface="Arial" panose="020B0604020202020204" pitchFamily="34" charset="0"/>
              <a:buChar char="•"/>
            </a:pPr>
            <a:r>
              <a:rPr lang="en-US" sz="3200" dirty="0">
                <a:latin typeface="Arial"/>
              </a:rPr>
              <a:t>In general, the alphabet is not great for phonetics. For one thing, different languages use it differently:</a:t>
            </a:r>
            <a:endParaRPr dirty="0"/>
          </a:p>
          <a:p>
            <a:pPr>
              <a:buSzPct val="45000"/>
              <a:buFont typeface="StarSymbol"/>
              <a:buChar char=""/>
            </a:pPr>
            <a:endParaRPr dirty="0"/>
          </a:p>
          <a:p>
            <a:pPr>
              <a:buSzPct val="45000"/>
            </a:pPr>
            <a:r>
              <a:rPr lang="en-US" sz="3200" dirty="0">
                <a:solidFill>
                  <a:srgbClr val="004586"/>
                </a:solidFill>
                <a:latin typeface="Arial"/>
              </a:rPr>
              <a:t>English			French			German</a:t>
            </a:r>
            <a:endParaRPr dirty="0"/>
          </a:p>
          <a:p>
            <a:pPr>
              <a:buSzPct val="45000"/>
            </a:pPr>
            <a:r>
              <a:rPr lang="en-US" sz="3200" b="1" dirty="0">
                <a:latin typeface="Arial"/>
              </a:rPr>
              <a:t>ch</a:t>
            </a:r>
            <a:r>
              <a:rPr lang="en-US" sz="3200" dirty="0">
                <a:latin typeface="Arial"/>
              </a:rPr>
              <a:t>air			</a:t>
            </a:r>
            <a:r>
              <a:rPr lang="en-US" sz="3200" b="1" dirty="0">
                <a:latin typeface="Arial"/>
              </a:rPr>
              <a:t>ch</a:t>
            </a:r>
            <a:r>
              <a:rPr lang="en-US" sz="3200" dirty="0">
                <a:latin typeface="Arial"/>
              </a:rPr>
              <a:t>aise			Ba</a:t>
            </a:r>
            <a:r>
              <a:rPr lang="en-US" sz="3200" b="1" dirty="0">
                <a:latin typeface="Arial"/>
              </a:rPr>
              <a:t>ch</a:t>
            </a:r>
            <a:endParaRPr dirty="0"/>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 name="TextShape 1"/>
          <p:cNvSpPr txBox="1"/>
          <p:nvPr/>
        </p:nvSpPr>
        <p:spPr>
          <a:xfrm>
            <a:off x="504000" y="301320"/>
            <a:ext cx="9071640" cy="1262160"/>
          </a:xfrm>
          <a:prstGeom prst="rect">
            <a:avLst/>
          </a:prstGeom>
          <a:noFill/>
          <a:ln>
            <a:noFill/>
          </a:ln>
        </p:spPr>
        <p:txBody>
          <a:bodyPr lIns="0" tIns="0" rIns="0" bIns="0" anchor="ctr"/>
          <a:lstStyle/>
          <a:p>
            <a:pPr algn="ctr"/>
            <a:r>
              <a:rPr lang="en-US" sz="4400">
                <a:latin typeface="Arial"/>
              </a:rPr>
              <a:t>Why do we need the International Phonetic Alphabet?</a:t>
            </a:r>
            <a:endParaRPr/>
          </a:p>
        </p:txBody>
      </p:sp>
      <p:sp>
        <p:nvSpPr>
          <p:cNvPr id="194" name="TextShape 2"/>
          <p:cNvSpPr txBox="1"/>
          <p:nvPr/>
        </p:nvSpPr>
        <p:spPr>
          <a:xfrm>
            <a:off x="504000" y="1949040"/>
            <a:ext cx="8870040" cy="5823360"/>
          </a:xfrm>
          <a:prstGeom prst="rect">
            <a:avLst/>
          </a:prstGeom>
          <a:noFill/>
          <a:ln>
            <a:noFill/>
          </a:ln>
        </p:spPr>
        <p:txBody>
          <a:bodyPr lIns="0" tIns="0" rIns="0" bIns="0"/>
          <a:lstStyle/>
          <a:p>
            <a:pPr>
              <a:spcBef>
                <a:spcPts val="1200"/>
              </a:spcBef>
              <a:buSzPct val="45000"/>
            </a:pPr>
            <a:r>
              <a:rPr lang="en-US" sz="3200" dirty="0">
                <a:latin typeface="Arial"/>
              </a:rPr>
              <a:t>English in particular has very inconsistent spelling:</a:t>
            </a:r>
          </a:p>
          <a:p>
            <a:pPr>
              <a:spcBef>
                <a:spcPts val="1200"/>
              </a:spcBef>
              <a:buSzPct val="45000"/>
            </a:pPr>
            <a:endParaRPr dirty="0"/>
          </a:p>
          <a:p>
            <a:pPr>
              <a:spcBef>
                <a:spcPts val="1200"/>
              </a:spcBef>
              <a:buSzPct val="45000"/>
            </a:pPr>
            <a:r>
              <a:rPr lang="en-US" sz="3200" dirty="0">
                <a:solidFill>
                  <a:srgbClr val="000000"/>
                </a:solidFill>
                <a:latin typeface="Arial"/>
              </a:rPr>
              <a:t>t</a:t>
            </a:r>
            <a:r>
              <a:rPr lang="en-US" sz="3200" dirty="0">
                <a:solidFill>
                  <a:srgbClr val="C5000B"/>
                </a:solidFill>
                <a:latin typeface="Arial"/>
              </a:rPr>
              <a:t>ough 			 	</a:t>
            </a:r>
            <a:r>
              <a:rPr lang="en-US" sz="3200" b="1" dirty="0">
                <a:solidFill>
                  <a:srgbClr val="C5000B"/>
                </a:solidFill>
                <a:latin typeface="Doulos SIL"/>
              </a:rPr>
              <a:t>[</a:t>
            </a:r>
            <a:r>
              <a:rPr lang="en-US" sz="3200" b="1" dirty="0" err="1">
                <a:solidFill>
                  <a:srgbClr val="C5000B"/>
                </a:solidFill>
                <a:latin typeface="Doulos SIL"/>
                <a:ea typeface="Doulos SIL"/>
              </a:rPr>
              <a:t>ʌ</a:t>
            </a:r>
            <a:r>
              <a:rPr lang="en-US" sz="3200" b="1" dirty="0" err="1">
                <a:solidFill>
                  <a:srgbClr val="C5000B"/>
                </a:solidFill>
                <a:latin typeface="Doulos SIL"/>
              </a:rPr>
              <a:t>f</a:t>
            </a:r>
            <a:r>
              <a:rPr lang="en-US" sz="3200" b="1" dirty="0">
                <a:solidFill>
                  <a:srgbClr val="C5000B"/>
                </a:solidFill>
                <a:latin typeface="Doulos SIL"/>
              </a:rPr>
              <a:t>]</a:t>
            </a:r>
            <a:endParaRPr dirty="0"/>
          </a:p>
          <a:p>
            <a:pPr>
              <a:spcBef>
                <a:spcPts val="1200"/>
              </a:spcBef>
              <a:buSzPct val="45000"/>
            </a:pPr>
            <a:r>
              <a:rPr lang="en-US" sz="3200" dirty="0">
                <a:solidFill>
                  <a:srgbClr val="000000"/>
                </a:solidFill>
                <a:latin typeface="Arial"/>
              </a:rPr>
              <a:t>th</a:t>
            </a:r>
            <a:r>
              <a:rPr lang="en-US" sz="3200" dirty="0">
                <a:solidFill>
                  <a:srgbClr val="C5000B"/>
                </a:solidFill>
                <a:latin typeface="Arial"/>
              </a:rPr>
              <a:t>ough</a:t>
            </a:r>
            <a:r>
              <a:rPr lang="en-US" sz="3200" b="1" dirty="0">
                <a:solidFill>
                  <a:srgbClr val="C5000B"/>
                </a:solidFill>
                <a:latin typeface="Arial"/>
              </a:rPr>
              <a:t>		 		</a:t>
            </a:r>
            <a:r>
              <a:rPr lang="en-US" sz="3200" b="1" dirty="0">
                <a:solidFill>
                  <a:srgbClr val="C5000B"/>
                </a:solidFill>
                <a:latin typeface="Doulos SIL"/>
              </a:rPr>
              <a:t>[</a:t>
            </a:r>
            <a:r>
              <a:rPr lang="en-US" sz="3200" b="1" dirty="0" err="1">
                <a:solidFill>
                  <a:srgbClr val="C5000B"/>
                </a:solidFill>
                <a:latin typeface="Doulos SIL"/>
              </a:rPr>
              <a:t>o</a:t>
            </a:r>
            <a:r>
              <a:rPr lang="en-US" sz="3200" b="1" dirty="0" err="1">
                <a:solidFill>
                  <a:srgbClr val="C5000B"/>
                </a:solidFill>
                <a:latin typeface="Doulos SIL"/>
                <a:ea typeface="Arial"/>
              </a:rPr>
              <a:t>ʊ</a:t>
            </a:r>
            <a:r>
              <a:rPr lang="en-US" sz="3200" b="1" dirty="0">
                <a:solidFill>
                  <a:srgbClr val="C5000B"/>
                </a:solidFill>
                <a:latin typeface="Doulos SIL"/>
              </a:rPr>
              <a:t>]</a:t>
            </a:r>
            <a:endParaRPr dirty="0"/>
          </a:p>
          <a:p>
            <a:pPr>
              <a:spcBef>
                <a:spcPts val="1200"/>
              </a:spcBef>
              <a:buSzPct val="45000"/>
            </a:pPr>
            <a:r>
              <a:rPr lang="en-US" sz="3200" dirty="0">
                <a:solidFill>
                  <a:srgbClr val="000000"/>
                </a:solidFill>
                <a:latin typeface="Arial"/>
              </a:rPr>
              <a:t>thr</a:t>
            </a:r>
            <a:r>
              <a:rPr lang="en-US" sz="3200" dirty="0">
                <a:solidFill>
                  <a:srgbClr val="C5000B"/>
                </a:solidFill>
                <a:latin typeface="Arial"/>
              </a:rPr>
              <a:t>ough				</a:t>
            </a:r>
            <a:r>
              <a:rPr lang="en-US" sz="3200" b="1" dirty="0">
                <a:solidFill>
                  <a:srgbClr val="C5000B"/>
                </a:solidFill>
                <a:latin typeface="Doulos SIL"/>
              </a:rPr>
              <a:t>[u]</a:t>
            </a:r>
            <a:endParaRPr dirty="0"/>
          </a:p>
          <a:p>
            <a:pPr>
              <a:spcBef>
                <a:spcPts val="1200"/>
              </a:spcBef>
              <a:buSzPct val="45000"/>
            </a:pPr>
            <a:r>
              <a:rPr lang="en-US" sz="3200" dirty="0">
                <a:solidFill>
                  <a:srgbClr val="000000"/>
                </a:solidFill>
                <a:latin typeface="Arial"/>
              </a:rPr>
              <a:t>th</a:t>
            </a:r>
            <a:r>
              <a:rPr lang="en-US" sz="3200" dirty="0">
                <a:solidFill>
                  <a:srgbClr val="C5000B"/>
                </a:solidFill>
                <a:latin typeface="Arial"/>
              </a:rPr>
              <a:t>ough</a:t>
            </a:r>
            <a:r>
              <a:rPr lang="en-US" sz="3200" dirty="0">
                <a:solidFill>
                  <a:srgbClr val="000000"/>
                </a:solidFill>
                <a:latin typeface="Arial"/>
              </a:rPr>
              <a:t>t  				</a:t>
            </a:r>
            <a:r>
              <a:rPr lang="en-US" sz="3200" b="1" dirty="0">
                <a:solidFill>
                  <a:srgbClr val="C5000B"/>
                </a:solidFill>
                <a:latin typeface="Doulos SIL"/>
              </a:rPr>
              <a:t>[ɔ:]</a:t>
            </a:r>
            <a:endParaRPr dirty="0"/>
          </a:p>
          <a:p>
            <a:pPr>
              <a:spcBef>
                <a:spcPts val="1200"/>
              </a:spcBef>
              <a:buSzPct val="45000"/>
            </a:pPr>
            <a:r>
              <a:rPr lang="en-US" sz="3200" dirty="0">
                <a:solidFill>
                  <a:srgbClr val="000000"/>
                </a:solidFill>
                <a:latin typeface="Arial"/>
              </a:rPr>
              <a:t>b</a:t>
            </a:r>
            <a:r>
              <a:rPr lang="en-US" sz="3200" dirty="0">
                <a:solidFill>
                  <a:srgbClr val="C5000B"/>
                </a:solidFill>
                <a:latin typeface="Arial"/>
              </a:rPr>
              <a:t>ough		 		</a:t>
            </a:r>
            <a:r>
              <a:rPr lang="en-US" sz="3200" b="1" dirty="0">
                <a:solidFill>
                  <a:srgbClr val="C5000B"/>
                </a:solidFill>
                <a:latin typeface="Doulos SIL"/>
              </a:rPr>
              <a:t>[</a:t>
            </a:r>
            <a:r>
              <a:rPr lang="en-US" sz="3200" b="1" dirty="0" err="1">
                <a:solidFill>
                  <a:srgbClr val="C5000B"/>
                </a:solidFill>
                <a:latin typeface="Doulos SIL"/>
              </a:rPr>
              <a:t>a</a:t>
            </a:r>
            <a:r>
              <a:rPr lang="en-US" sz="3200" b="1" dirty="0" err="1">
                <a:solidFill>
                  <a:srgbClr val="C5000B"/>
                </a:solidFill>
                <a:latin typeface="Doulos SIL"/>
                <a:ea typeface="Arial"/>
              </a:rPr>
              <a:t>ʊ</a:t>
            </a:r>
            <a:r>
              <a:rPr lang="en-US" sz="3200" b="1" dirty="0">
                <a:solidFill>
                  <a:srgbClr val="C5000B"/>
                </a:solidFill>
                <a:latin typeface="Doulos SIL"/>
              </a:rPr>
              <a:t>]</a:t>
            </a:r>
            <a:endParaRPr dirty="0"/>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 name="TextShape 1"/>
          <p:cNvSpPr txBox="1"/>
          <p:nvPr/>
        </p:nvSpPr>
        <p:spPr>
          <a:xfrm>
            <a:off x="504000" y="301320"/>
            <a:ext cx="9071640" cy="1262160"/>
          </a:xfrm>
          <a:prstGeom prst="rect">
            <a:avLst/>
          </a:prstGeom>
          <a:noFill/>
          <a:ln>
            <a:noFill/>
          </a:ln>
        </p:spPr>
        <p:txBody>
          <a:bodyPr lIns="0" tIns="0" rIns="0" bIns="0" anchor="ctr"/>
          <a:lstStyle/>
          <a:p>
            <a:pPr algn="ctr"/>
            <a:r>
              <a:rPr lang="en-US" sz="4400">
                <a:latin typeface="Arial"/>
              </a:rPr>
              <a:t>What is the IPA?</a:t>
            </a:r>
            <a:endParaRPr/>
          </a:p>
        </p:txBody>
      </p:sp>
      <p:sp>
        <p:nvSpPr>
          <p:cNvPr id="196" name="TextShape 2"/>
          <p:cNvSpPr txBox="1"/>
          <p:nvPr/>
        </p:nvSpPr>
        <p:spPr>
          <a:xfrm>
            <a:off x="504000" y="1949040"/>
            <a:ext cx="8870040" cy="5454720"/>
          </a:xfrm>
          <a:prstGeom prst="rect">
            <a:avLst/>
          </a:prstGeom>
          <a:noFill/>
          <a:ln>
            <a:noFill/>
          </a:ln>
        </p:spPr>
        <p:txBody>
          <a:bodyPr lIns="0" tIns="0" rIns="0" bIns="0"/>
          <a:lstStyle/>
          <a:p>
            <a:pPr marL="457200" indent="-457200">
              <a:spcBef>
                <a:spcPts val="1200"/>
              </a:spcBef>
              <a:buSzPct val="45000"/>
              <a:buFont typeface="Arial" panose="020B0604020202020204" pitchFamily="34" charset="0"/>
              <a:buChar char="•"/>
            </a:pPr>
            <a:r>
              <a:rPr lang="en-US" sz="3200" dirty="0">
                <a:solidFill>
                  <a:srgbClr val="000000"/>
                </a:solidFill>
                <a:latin typeface="Arial"/>
              </a:rPr>
              <a:t>A special set of alphabetic characters representing speech sounds, designed to phonetically transcribe language.</a:t>
            </a:r>
            <a:endParaRPr dirty="0"/>
          </a:p>
          <a:p>
            <a:pPr marL="457200" indent="-457200">
              <a:spcBef>
                <a:spcPts val="1200"/>
              </a:spcBef>
              <a:buSzPct val="45000"/>
              <a:buFont typeface="Arial" panose="020B0604020202020204" pitchFamily="34" charset="0"/>
              <a:buChar char="•"/>
            </a:pPr>
            <a:r>
              <a:rPr lang="en-US" sz="3200" dirty="0">
                <a:solidFill>
                  <a:srgbClr val="000000"/>
                </a:solidFill>
                <a:latin typeface="Arial"/>
              </a:rPr>
              <a:t>Designed to represent all speech sounds in every language consistently.</a:t>
            </a:r>
            <a:endParaRPr dirty="0"/>
          </a:p>
          <a:p>
            <a:pPr marL="457200" indent="-457200">
              <a:spcBef>
                <a:spcPts val="1200"/>
              </a:spcBef>
              <a:buSzPct val="45000"/>
              <a:buFont typeface="Arial" panose="020B0604020202020204" pitchFamily="34" charset="0"/>
              <a:buChar char="•"/>
            </a:pPr>
            <a:r>
              <a:rPr lang="en-US" sz="3200" dirty="0">
                <a:solidFill>
                  <a:srgbClr val="000000"/>
                </a:solidFill>
                <a:latin typeface="Arial"/>
              </a:rPr>
              <a:t>Consists of letters and diacritics (little symbols that indicate minor variations).</a:t>
            </a:r>
            <a:endParaRPr dirty="0"/>
          </a:p>
          <a:p>
            <a:pPr>
              <a:spcBef>
                <a:spcPts val="1200"/>
              </a:spcBef>
              <a:buSzPct val="45000"/>
              <a:buFont typeface="StarSymbol"/>
              <a:buChar char=""/>
            </a:pPr>
            <a:endParaRPr dirty="0"/>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 name="TextShape 1"/>
          <p:cNvSpPr txBox="1"/>
          <p:nvPr/>
        </p:nvSpPr>
        <p:spPr>
          <a:xfrm>
            <a:off x="504000" y="301320"/>
            <a:ext cx="9071640" cy="1262160"/>
          </a:xfrm>
          <a:prstGeom prst="rect">
            <a:avLst/>
          </a:prstGeom>
          <a:noFill/>
          <a:ln>
            <a:noFill/>
          </a:ln>
        </p:spPr>
        <p:txBody>
          <a:bodyPr lIns="0" tIns="0" rIns="0" bIns="0" anchor="ctr"/>
          <a:lstStyle/>
          <a:p>
            <a:pPr algn="ctr"/>
            <a:r>
              <a:rPr lang="en-US" sz="4400">
                <a:latin typeface="Arial"/>
              </a:rPr>
              <a:t>Consonant section of full IPA chart</a:t>
            </a:r>
            <a:endParaRPr/>
          </a:p>
        </p:txBody>
      </p:sp>
      <p:pic>
        <p:nvPicPr>
          <p:cNvPr id="198" name="Picture 197"/>
          <p:cNvPicPr/>
          <p:nvPr/>
        </p:nvPicPr>
        <p:blipFill>
          <a:blip r:embed="rId2"/>
          <a:stretch/>
        </p:blipFill>
        <p:spPr>
          <a:xfrm>
            <a:off x="122040" y="1645920"/>
            <a:ext cx="9662040" cy="4267080"/>
          </a:xfrm>
          <a:prstGeom prst="rect">
            <a:avLst/>
          </a:prstGeom>
          <a:ln>
            <a:noFill/>
          </a:ln>
        </p:spPr>
      </p:pic>
      <p:sp>
        <p:nvSpPr>
          <p:cNvPr id="199" name="TextShape 2"/>
          <p:cNvSpPr txBox="1"/>
          <p:nvPr/>
        </p:nvSpPr>
        <p:spPr>
          <a:xfrm>
            <a:off x="346320" y="6537960"/>
            <a:ext cx="9437760" cy="375480"/>
          </a:xfrm>
          <a:prstGeom prst="rect">
            <a:avLst/>
          </a:prstGeom>
          <a:noFill/>
          <a:ln>
            <a:noFill/>
          </a:ln>
        </p:spPr>
        <p:txBody>
          <a:bodyPr lIns="90000" tIns="45000" rIns="90000" bIns="45000"/>
          <a:lstStyle/>
          <a:p>
            <a:r>
              <a:rPr lang="en-US" sz="2000" dirty="0">
                <a:latin typeface="Arial"/>
              </a:rPr>
              <a:t>Full IPA chart here: </a:t>
            </a:r>
            <a:r>
              <a:rPr lang="en-US" dirty="0"/>
              <a:t>https://www.internationalphoneticassociation.org/sites/default/files/IPA_Kiel_2015.pdf </a:t>
            </a:r>
            <a:endParaRPr sz="1600" dirty="0"/>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 name="TextShape 1"/>
          <p:cNvSpPr txBox="1"/>
          <p:nvPr/>
        </p:nvSpPr>
        <p:spPr>
          <a:xfrm>
            <a:off x="504000" y="301320"/>
            <a:ext cx="9071640" cy="1262160"/>
          </a:xfrm>
          <a:prstGeom prst="rect">
            <a:avLst/>
          </a:prstGeom>
          <a:noFill/>
          <a:ln>
            <a:noFill/>
          </a:ln>
        </p:spPr>
        <p:txBody>
          <a:bodyPr lIns="0" tIns="0" rIns="0" bIns="0" anchor="ctr"/>
          <a:lstStyle/>
          <a:p>
            <a:pPr algn="ctr"/>
            <a:r>
              <a:rPr lang="en-US" sz="4400" dirty="0">
                <a:latin typeface="Arial"/>
              </a:rPr>
              <a:t>English consonants
</a:t>
            </a:r>
            <a:r>
              <a:rPr lang="en-US" sz="3200" dirty="0">
                <a:latin typeface="Arial"/>
              </a:rPr>
              <a:t>(all the consonants you need for this module)</a:t>
            </a:r>
            <a:endParaRPr sz="1600" dirty="0"/>
          </a:p>
        </p:txBody>
      </p:sp>
      <p:graphicFrame>
        <p:nvGraphicFramePr>
          <p:cNvPr id="201" name="Table 2"/>
          <p:cNvGraphicFramePr/>
          <p:nvPr>
            <p:extLst>
              <p:ext uri="{D42A27DB-BD31-4B8C-83A1-F6EECF244321}">
                <p14:modId xmlns:p14="http://schemas.microsoft.com/office/powerpoint/2010/main" val="3342459520"/>
              </p:ext>
            </p:extLst>
          </p:nvPr>
        </p:nvGraphicFramePr>
        <p:xfrm>
          <a:off x="75240" y="2163960"/>
          <a:ext cx="9891720" cy="4297680"/>
        </p:xfrm>
        <a:graphic>
          <a:graphicData uri="http://schemas.openxmlformats.org/drawingml/2006/table">
            <a:tbl>
              <a:tblPr/>
              <a:tblGrid>
                <a:gridCol w="1666080">
                  <a:extLst>
                    <a:ext uri="{9D8B030D-6E8A-4147-A177-3AD203B41FA5}">
                      <a16:colId xmlns:a16="http://schemas.microsoft.com/office/drawing/2014/main" val="20000"/>
                    </a:ext>
                  </a:extLst>
                </a:gridCol>
                <a:gridCol w="1028520">
                  <a:extLst>
                    <a:ext uri="{9D8B030D-6E8A-4147-A177-3AD203B41FA5}">
                      <a16:colId xmlns:a16="http://schemas.microsoft.com/office/drawing/2014/main" val="20001"/>
                    </a:ext>
                  </a:extLst>
                </a:gridCol>
                <a:gridCol w="1028520">
                  <a:extLst>
                    <a:ext uri="{9D8B030D-6E8A-4147-A177-3AD203B41FA5}">
                      <a16:colId xmlns:a16="http://schemas.microsoft.com/office/drawing/2014/main" val="20002"/>
                    </a:ext>
                  </a:extLst>
                </a:gridCol>
                <a:gridCol w="1028520">
                  <a:extLst>
                    <a:ext uri="{9D8B030D-6E8A-4147-A177-3AD203B41FA5}">
                      <a16:colId xmlns:a16="http://schemas.microsoft.com/office/drawing/2014/main" val="20003"/>
                    </a:ext>
                  </a:extLst>
                </a:gridCol>
                <a:gridCol w="888120">
                  <a:extLst>
                    <a:ext uri="{9D8B030D-6E8A-4147-A177-3AD203B41FA5}">
                      <a16:colId xmlns:a16="http://schemas.microsoft.com/office/drawing/2014/main" val="20004"/>
                    </a:ext>
                  </a:extLst>
                </a:gridCol>
                <a:gridCol w="1190520">
                  <a:extLst>
                    <a:ext uri="{9D8B030D-6E8A-4147-A177-3AD203B41FA5}">
                      <a16:colId xmlns:a16="http://schemas.microsoft.com/office/drawing/2014/main" val="20005"/>
                    </a:ext>
                  </a:extLst>
                </a:gridCol>
                <a:gridCol w="1030392">
                  <a:extLst>
                    <a:ext uri="{9D8B030D-6E8A-4147-A177-3AD203B41FA5}">
                      <a16:colId xmlns:a16="http://schemas.microsoft.com/office/drawing/2014/main" val="20006"/>
                    </a:ext>
                  </a:extLst>
                </a:gridCol>
                <a:gridCol w="874728">
                  <a:extLst>
                    <a:ext uri="{9D8B030D-6E8A-4147-A177-3AD203B41FA5}">
                      <a16:colId xmlns:a16="http://schemas.microsoft.com/office/drawing/2014/main" val="20007"/>
                    </a:ext>
                  </a:extLst>
                </a:gridCol>
                <a:gridCol w="1156320">
                  <a:extLst>
                    <a:ext uri="{9D8B030D-6E8A-4147-A177-3AD203B41FA5}">
                      <a16:colId xmlns:a16="http://schemas.microsoft.com/office/drawing/2014/main" val="20008"/>
                    </a:ext>
                  </a:extLst>
                </a:gridCol>
              </a:tblGrid>
              <a:tr h="343440">
                <a:tc>
                  <a:txBody>
                    <a:bodyPr/>
                    <a:lstStyle/>
                    <a:p>
                      <a:r>
                        <a:rPr lang="en-US" sz="1600">
                          <a:latin typeface="Arial"/>
                        </a:rPr>
                        <a:t> </a:t>
                      </a:r>
                      <a:endParaRPr/>
                    </a:p>
                  </a:txBody>
                  <a:tcPr/>
                </a:tc>
                <a:tc>
                  <a:txBody>
                    <a:bodyPr/>
                    <a:lstStyle/>
                    <a:p>
                      <a:r>
                        <a:rPr lang="en-US" sz="1500">
                          <a:latin typeface="Arial"/>
                        </a:rPr>
                        <a:t>BILABIAL</a:t>
                      </a:r>
                      <a:endParaRPr/>
                    </a:p>
                  </a:txBody>
                  <a:tcPr/>
                </a:tc>
                <a:tc>
                  <a:txBody>
                    <a:bodyPr/>
                    <a:lstStyle/>
                    <a:p>
                      <a:r>
                        <a:rPr lang="en-US" sz="1500">
                          <a:latin typeface="Arial"/>
                        </a:rPr>
                        <a:t>LABIODENTAL</a:t>
                      </a:r>
                      <a:endParaRPr/>
                    </a:p>
                  </a:txBody>
                  <a:tcPr/>
                </a:tc>
                <a:tc>
                  <a:txBody>
                    <a:bodyPr/>
                    <a:lstStyle/>
                    <a:p>
                      <a:r>
                        <a:rPr lang="en-US" sz="1500">
                          <a:latin typeface="Arial"/>
                        </a:rPr>
                        <a:t>INTER-DENTAL</a:t>
                      </a:r>
                      <a:endParaRPr/>
                    </a:p>
                  </a:txBody>
                  <a:tcPr/>
                </a:tc>
                <a:tc>
                  <a:txBody>
                    <a:bodyPr/>
                    <a:lstStyle/>
                    <a:p>
                      <a:r>
                        <a:rPr lang="en-US" sz="1500">
                          <a:latin typeface="Arial"/>
                        </a:rPr>
                        <a:t>ALVEOLAR</a:t>
                      </a:r>
                      <a:endParaRPr/>
                    </a:p>
                  </a:txBody>
                  <a:tcPr/>
                </a:tc>
                <a:tc>
                  <a:txBody>
                    <a:bodyPr/>
                    <a:lstStyle/>
                    <a:p>
                      <a:r>
                        <a:rPr lang="en-US" sz="1500">
                          <a:latin typeface="Arial"/>
                        </a:rPr>
                        <a:t>POST-ALV.</a:t>
                      </a:r>
                      <a:endParaRPr/>
                    </a:p>
                  </a:txBody>
                  <a:tcPr/>
                </a:tc>
                <a:tc>
                  <a:txBody>
                    <a:bodyPr/>
                    <a:lstStyle/>
                    <a:p>
                      <a:r>
                        <a:rPr lang="en-US" sz="1500">
                          <a:latin typeface="Arial"/>
                        </a:rPr>
                        <a:t>PALATAL</a:t>
                      </a:r>
                      <a:endParaRPr/>
                    </a:p>
                  </a:txBody>
                  <a:tcPr/>
                </a:tc>
                <a:tc>
                  <a:txBody>
                    <a:bodyPr/>
                    <a:lstStyle/>
                    <a:p>
                      <a:r>
                        <a:rPr lang="en-US" sz="1500">
                          <a:latin typeface="Arial"/>
                        </a:rPr>
                        <a:t>VELAR</a:t>
                      </a:r>
                      <a:endParaRPr/>
                    </a:p>
                  </a:txBody>
                  <a:tcPr/>
                </a:tc>
                <a:tc>
                  <a:txBody>
                    <a:bodyPr/>
                    <a:lstStyle/>
                    <a:p>
                      <a:r>
                        <a:rPr lang="en-US" sz="1500">
                          <a:latin typeface="Arial"/>
                        </a:rPr>
                        <a:t>GLOTTAL</a:t>
                      </a:r>
                      <a:endParaRPr/>
                    </a:p>
                  </a:txBody>
                  <a:tcPr/>
                </a:tc>
                <a:extLst>
                  <a:ext uri="{0D108BD9-81ED-4DB2-BD59-A6C34878D82A}">
                    <a16:rowId xmlns:a16="http://schemas.microsoft.com/office/drawing/2014/main" val="10000"/>
                  </a:ext>
                </a:extLst>
              </a:tr>
              <a:tr h="343440">
                <a:tc>
                  <a:txBody>
                    <a:bodyPr/>
                    <a:lstStyle/>
                    <a:p>
                      <a:r>
                        <a:rPr lang="en-US">
                          <a:latin typeface="Arial"/>
                        </a:rPr>
                        <a:t>PLOSIVE</a:t>
                      </a:r>
                      <a:endParaRPr/>
                    </a:p>
                  </a:txBody>
                  <a:tcPr/>
                </a:tc>
                <a:tc>
                  <a:txBody>
                    <a:bodyPr/>
                    <a:lstStyle/>
                    <a:p>
                      <a:r>
                        <a:rPr lang="en-US" sz="2800">
                          <a:latin typeface="Arial"/>
                        </a:rPr>
                        <a:t> p   b </a:t>
                      </a:r>
                      <a:endParaRPr/>
                    </a:p>
                  </a:txBody>
                  <a:tcPr/>
                </a:tc>
                <a:tc>
                  <a:txBody>
                    <a:bodyPr/>
                    <a:lstStyle/>
                    <a:p>
                      <a:endParaRPr lang="en-US"/>
                    </a:p>
                  </a:txBody>
                  <a:tcPr/>
                </a:tc>
                <a:tc>
                  <a:txBody>
                    <a:bodyPr/>
                    <a:lstStyle/>
                    <a:p>
                      <a:endParaRPr lang="en-US"/>
                    </a:p>
                  </a:txBody>
                  <a:tcPr/>
                </a:tc>
                <a:tc>
                  <a:txBody>
                    <a:bodyPr/>
                    <a:lstStyle/>
                    <a:p>
                      <a:r>
                        <a:rPr lang="en-US" sz="2800">
                          <a:latin typeface="Arial"/>
                        </a:rPr>
                        <a:t> t   d </a:t>
                      </a:r>
                      <a:endParaRPr/>
                    </a:p>
                  </a:txBody>
                  <a:tcPr/>
                </a:tc>
                <a:tc>
                  <a:txBody>
                    <a:bodyPr/>
                    <a:lstStyle/>
                    <a:p>
                      <a:endParaRPr lang="en-US"/>
                    </a:p>
                  </a:txBody>
                  <a:tcPr/>
                </a:tc>
                <a:tc>
                  <a:txBody>
                    <a:bodyPr/>
                    <a:lstStyle/>
                    <a:p>
                      <a:endParaRPr lang="en-US"/>
                    </a:p>
                  </a:txBody>
                  <a:tcPr/>
                </a:tc>
                <a:tc>
                  <a:txBody>
                    <a:bodyPr/>
                    <a:lstStyle/>
                    <a:p>
                      <a:r>
                        <a:rPr lang="en-US" sz="2800">
                          <a:latin typeface="Arial"/>
                        </a:rPr>
                        <a:t> k  g</a:t>
                      </a:r>
                      <a:endParaRPr/>
                    </a:p>
                  </a:txBody>
                  <a:tcPr/>
                </a:tc>
                <a:tc>
                  <a:txBody>
                    <a:bodyPr/>
                    <a:lstStyle/>
                    <a:p>
                      <a:r>
                        <a:rPr lang="en-US" sz="2800">
                          <a:latin typeface="Arial"/>
                        </a:rPr>
                        <a:t>ʔ</a:t>
                      </a:r>
                      <a:endParaRPr/>
                    </a:p>
                  </a:txBody>
                  <a:tcPr/>
                </a:tc>
                <a:extLst>
                  <a:ext uri="{0D108BD9-81ED-4DB2-BD59-A6C34878D82A}">
                    <a16:rowId xmlns:a16="http://schemas.microsoft.com/office/drawing/2014/main" val="10001"/>
                  </a:ext>
                </a:extLst>
              </a:tr>
              <a:tr h="343440">
                <a:tc>
                  <a:txBody>
                    <a:bodyPr/>
                    <a:lstStyle/>
                    <a:p>
                      <a:r>
                        <a:rPr lang="en-US">
                          <a:latin typeface="Arial"/>
                        </a:rPr>
                        <a:t>NASAL</a:t>
                      </a:r>
                      <a:endParaRPr/>
                    </a:p>
                  </a:txBody>
                  <a:tcPr/>
                </a:tc>
                <a:tc>
                  <a:txBody>
                    <a:bodyPr/>
                    <a:lstStyle/>
                    <a:p>
                      <a:r>
                        <a:rPr lang="en-US" sz="2800">
                          <a:latin typeface="Arial"/>
                        </a:rPr>
                        <a:t>     m</a:t>
                      </a:r>
                      <a:endParaRPr/>
                    </a:p>
                  </a:txBody>
                  <a:tcPr/>
                </a:tc>
                <a:tc>
                  <a:txBody>
                    <a:bodyPr/>
                    <a:lstStyle/>
                    <a:p>
                      <a:endParaRPr lang="en-US"/>
                    </a:p>
                  </a:txBody>
                  <a:tcPr/>
                </a:tc>
                <a:tc>
                  <a:txBody>
                    <a:bodyPr/>
                    <a:lstStyle/>
                    <a:p>
                      <a:endParaRPr lang="en-US"/>
                    </a:p>
                  </a:txBody>
                  <a:tcPr/>
                </a:tc>
                <a:tc>
                  <a:txBody>
                    <a:bodyPr/>
                    <a:lstStyle/>
                    <a:p>
                      <a:r>
                        <a:rPr lang="en-US" sz="2800">
                          <a:latin typeface="Arial"/>
                        </a:rPr>
                        <a:t>     n</a:t>
                      </a:r>
                      <a:endParaRPr/>
                    </a:p>
                  </a:txBody>
                  <a:tcPr/>
                </a:tc>
                <a:tc>
                  <a:txBody>
                    <a:bodyPr/>
                    <a:lstStyle/>
                    <a:p>
                      <a:endParaRPr lang="en-US"/>
                    </a:p>
                  </a:txBody>
                  <a:tcPr/>
                </a:tc>
                <a:tc>
                  <a:txBody>
                    <a:bodyPr/>
                    <a:lstStyle/>
                    <a:p>
                      <a:endParaRPr lang="en-US"/>
                    </a:p>
                  </a:txBody>
                  <a:tcPr/>
                </a:tc>
                <a:tc>
                  <a:txBody>
                    <a:bodyPr/>
                    <a:lstStyle/>
                    <a:p>
                      <a:r>
                        <a:rPr lang="en-US" sz="2800">
                          <a:latin typeface="Arial"/>
                        </a:rPr>
                        <a:t>     ŋ</a:t>
                      </a:r>
                      <a:endParaRPr/>
                    </a:p>
                  </a:txBody>
                  <a:tcPr/>
                </a:tc>
                <a:tc>
                  <a:txBody>
                    <a:bodyPr/>
                    <a:lstStyle/>
                    <a:p>
                      <a:endParaRPr lang="en-US"/>
                    </a:p>
                  </a:txBody>
                  <a:tcPr/>
                </a:tc>
                <a:extLst>
                  <a:ext uri="{0D108BD9-81ED-4DB2-BD59-A6C34878D82A}">
                    <a16:rowId xmlns:a16="http://schemas.microsoft.com/office/drawing/2014/main" val="10002"/>
                  </a:ext>
                </a:extLst>
              </a:tr>
              <a:tr h="343440">
                <a:tc>
                  <a:txBody>
                    <a:bodyPr/>
                    <a:lstStyle/>
                    <a:p>
                      <a:r>
                        <a:rPr lang="en-US">
                          <a:latin typeface="Arial"/>
                        </a:rPr>
                        <a:t>FRICATIVE</a:t>
                      </a:r>
                      <a:endParaRPr/>
                    </a:p>
                  </a:txBody>
                  <a:tcPr/>
                </a:tc>
                <a:tc>
                  <a:txBody>
                    <a:bodyPr/>
                    <a:lstStyle/>
                    <a:p>
                      <a:endParaRPr lang="en-US"/>
                    </a:p>
                  </a:txBody>
                  <a:tcPr/>
                </a:tc>
                <a:tc>
                  <a:txBody>
                    <a:bodyPr/>
                    <a:lstStyle/>
                    <a:p>
                      <a:r>
                        <a:rPr lang="en-US" sz="2800">
                          <a:latin typeface="Arial"/>
                        </a:rPr>
                        <a:t> f   v</a:t>
                      </a:r>
                      <a:endParaRPr/>
                    </a:p>
                  </a:txBody>
                  <a:tcPr/>
                </a:tc>
                <a:tc>
                  <a:txBody>
                    <a:bodyPr/>
                    <a:lstStyle/>
                    <a:p>
                      <a:r>
                        <a:rPr lang="el-GR" sz="2800" strike="noStrike">
                          <a:solidFill>
                            <a:srgbClr val="000000"/>
                          </a:solidFill>
                          <a:latin typeface="Arial"/>
                        </a:rPr>
                        <a:t> θ   </a:t>
                      </a:r>
                      <a:r>
                        <a:rPr lang="en-US" sz="2800" strike="noStrike">
                          <a:solidFill>
                            <a:srgbClr val="000000"/>
                          </a:solidFill>
                          <a:latin typeface="Arial"/>
                          <a:ea typeface="Arial"/>
                        </a:rPr>
                        <a:t>ð   </a:t>
                      </a:r>
                      <a:endParaRPr/>
                    </a:p>
                  </a:txBody>
                  <a:tcPr/>
                </a:tc>
                <a:tc>
                  <a:txBody>
                    <a:bodyPr/>
                    <a:lstStyle/>
                    <a:p>
                      <a:r>
                        <a:rPr lang="en-US" sz="2800" strike="noStrike">
                          <a:solidFill>
                            <a:srgbClr val="000000"/>
                          </a:solidFill>
                          <a:latin typeface="Arial"/>
                          <a:ea typeface="Arial"/>
                        </a:rPr>
                        <a:t>s   z</a:t>
                      </a:r>
                      <a:endParaRPr/>
                    </a:p>
                  </a:txBody>
                  <a:tcPr/>
                </a:tc>
                <a:tc>
                  <a:txBody>
                    <a:bodyPr/>
                    <a:lstStyle/>
                    <a:p>
                      <a:r>
                        <a:rPr lang="en-US" sz="2800" strike="noStrike">
                          <a:solidFill>
                            <a:srgbClr val="000000"/>
                          </a:solidFill>
                          <a:latin typeface="Arial"/>
                          <a:ea typeface="Arial"/>
                        </a:rPr>
                        <a:t> ʃ     ʒ</a:t>
                      </a:r>
                      <a:endParaRPr/>
                    </a:p>
                  </a:txBody>
                  <a:tcPr/>
                </a:tc>
                <a:tc>
                  <a:txBody>
                    <a:bodyPr/>
                    <a:lstStyle/>
                    <a:p>
                      <a:endParaRPr lang="en-US"/>
                    </a:p>
                  </a:txBody>
                  <a:tcPr/>
                </a:tc>
                <a:tc>
                  <a:txBody>
                    <a:bodyPr/>
                    <a:lstStyle/>
                    <a:p>
                      <a:endParaRPr lang="en-US"/>
                    </a:p>
                  </a:txBody>
                  <a:tcPr/>
                </a:tc>
                <a:tc>
                  <a:txBody>
                    <a:bodyPr/>
                    <a:lstStyle/>
                    <a:p>
                      <a:r>
                        <a:rPr lang="en-US" sz="2800">
                          <a:latin typeface="Arial"/>
                        </a:rPr>
                        <a:t>h</a:t>
                      </a:r>
                      <a:endParaRPr/>
                    </a:p>
                  </a:txBody>
                  <a:tcPr/>
                </a:tc>
                <a:extLst>
                  <a:ext uri="{0D108BD9-81ED-4DB2-BD59-A6C34878D82A}">
                    <a16:rowId xmlns:a16="http://schemas.microsoft.com/office/drawing/2014/main" val="10003"/>
                  </a:ext>
                </a:extLst>
              </a:tr>
              <a:tr h="343440">
                <a:tc>
                  <a:txBody>
                    <a:bodyPr/>
                    <a:lstStyle/>
                    <a:p>
                      <a:r>
                        <a:rPr lang="en-US">
                          <a:latin typeface="Arial"/>
                        </a:rPr>
                        <a:t>AFFRICATE</a:t>
                      </a:r>
                      <a:endParaRPr/>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r>
                        <a:rPr lang="en-US" sz="2800" strike="noStrike">
                          <a:solidFill>
                            <a:srgbClr val="000000"/>
                          </a:solidFill>
                          <a:latin typeface="Arial"/>
                          <a:ea typeface="Arial"/>
                        </a:rPr>
                        <a:t>tʃ    dʒ</a:t>
                      </a:r>
                      <a:endParaRPr/>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4"/>
                  </a:ext>
                </a:extLst>
              </a:tr>
              <a:tr h="343440">
                <a:tc>
                  <a:txBody>
                    <a:bodyPr/>
                    <a:lstStyle/>
                    <a:p>
                      <a:r>
                        <a:rPr lang="en-US">
                          <a:latin typeface="Arial"/>
                        </a:rPr>
                        <a:t>LIQUID</a:t>
                      </a:r>
                      <a:endParaRPr/>
                    </a:p>
                    <a:p>
                      <a:r>
                        <a:rPr lang="en-US">
                          <a:latin typeface="Arial"/>
                        </a:rPr>
                        <a:t> (CENTRAL)</a:t>
                      </a:r>
                      <a:endParaRPr/>
                    </a:p>
                  </a:txBody>
                  <a:tcPr/>
                </a:tc>
                <a:tc>
                  <a:txBody>
                    <a:bodyPr/>
                    <a:lstStyle/>
                    <a:p>
                      <a:r>
                        <a:rPr lang="en-US" sz="2800">
                          <a:latin typeface="Arial"/>
                        </a:rPr>
                        <a:t>          </a:t>
                      </a:r>
                      <a:endParaRPr/>
                    </a:p>
                  </a:txBody>
                  <a:tcPr/>
                </a:tc>
                <a:tc>
                  <a:txBody>
                    <a:bodyPr/>
                    <a:lstStyle/>
                    <a:p>
                      <a:endParaRPr lang="en-US"/>
                    </a:p>
                  </a:txBody>
                  <a:tcPr/>
                </a:tc>
                <a:tc>
                  <a:txBody>
                    <a:bodyPr/>
                    <a:lstStyle/>
                    <a:p>
                      <a:endParaRPr lang="en-US"/>
                    </a:p>
                  </a:txBody>
                  <a:tcPr/>
                </a:tc>
                <a:tc>
                  <a:txBody>
                    <a:bodyPr/>
                    <a:lstStyle/>
                    <a:p>
                      <a:r>
                        <a:rPr lang="en-US" sz="2800">
                          <a:latin typeface="Arial"/>
                        </a:rPr>
                        <a:t>     r</a:t>
                      </a:r>
                      <a:endParaRPr/>
                    </a:p>
                  </a:txBody>
                  <a:tcPr/>
                </a:tc>
                <a:tc>
                  <a:txBody>
                    <a:bodyPr/>
                    <a:lstStyle/>
                    <a:p>
                      <a:endParaRPr lang="en-US"/>
                    </a:p>
                  </a:txBody>
                  <a:tcPr/>
                </a:tc>
                <a:tc>
                  <a:txBody>
                    <a:bodyPr/>
                    <a:lstStyle/>
                    <a:p>
                      <a:r>
                        <a:rPr lang="en-US" sz="2800">
                          <a:latin typeface="Arial"/>
                        </a:rPr>
                        <a:t>            </a:t>
                      </a:r>
                      <a:endParaRPr/>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5"/>
                  </a:ext>
                </a:extLst>
              </a:tr>
              <a:tr h="502920">
                <a:tc>
                  <a:txBody>
                    <a:bodyPr/>
                    <a:lstStyle/>
                    <a:p>
                      <a:r>
                        <a:rPr lang="en-US">
                          <a:latin typeface="Arial"/>
                        </a:rPr>
                        <a:t> (LATERAL)</a:t>
                      </a:r>
                      <a:endParaRPr/>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r>
                        <a:rPr lang="en-US" sz="2800">
                          <a:latin typeface="Arial"/>
                        </a:rPr>
                        <a:t>     l</a:t>
                      </a:r>
                      <a:endParaRPr/>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6"/>
                  </a:ext>
                </a:extLst>
              </a:tr>
              <a:tr h="343440">
                <a:tc>
                  <a:txBody>
                    <a:bodyPr/>
                    <a:lstStyle/>
                    <a:p>
                      <a:r>
                        <a:rPr lang="en-US">
                          <a:latin typeface="Arial"/>
                        </a:rPr>
                        <a:t>GLIDE</a:t>
                      </a:r>
                      <a:endParaRPr/>
                    </a:p>
                  </a:txBody>
                  <a:tcPr/>
                </a:tc>
                <a:tc>
                  <a:txBody>
                    <a:bodyPr/>
                    <a:lstStyle/>
                    <a:p>
                      <a:r>
                        <a:rPr lang="en-US" sz="2800">
                          <a:latin typeface="Arial"/>
                        </a:rPr>
                        <a:t>     w</a:t>
                      </a:r>
                      <a:endParaRPr/>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r>
                        <a:rPr lang="en-US" sz="2800">
                          <a:latin typeface="Arial"/>
                        </a:rPr>
                        <a:t>       j</a:t>
                      </a:r>
                      <a:endParaRPr/>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10007"/>
                  </a:ext>
                </a:extLst>
              </a:tr>
            </a:tbl>
          </a:graphicData>
        </a:graphic>
      </p:graphicFrame>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 name="TextShape 1"/>
          <p:cNvSpPr txBox="1"/>
          <p:nvPr/>
        </p:nvSpPr>
        <p:spPr>
          <a:xfrm>
            <a:off x="504000" y="157320"/>
            <a:ext cx="9071640" cy="1262160"/>
          </a:xfrm>
          <a:prstGeom prst="rect">
            <a:avLst/>
          </a:prstGeom>
          <a:noFill/>
          <a:ln>
            <a:noFill/>
          </a:ln>
        </p:spPr>
        <p:txBody>
          <a:bodyPr lIns="0" tIns="0" rIns="0" bIns="0" anchor="ctr"/>
          <a:lstStyle/>
          <a:p>
            <a:pPr algn="ctr"/>
            <a:r>
              <a:rPr lang="en-US" sz="4400">
                <a:latin typeface="Arial"/>
              </a:rPr>
              <a:t>How do we transcribe using IPA?</a:t>
            </a:r>
            <a:endParaRPr/>
          </a:p>
        </p:txBody>
      </p:sp>
      <p:sp>
        <p:nvSpPr>
          <p:cNvPr id="203" name="TextShape 2"/>
          <p:cNvSpPr txBox="1"/>
          <p:nvPr/>
        </p:nvSpPr>
        <p:spPr>
          <a:xfrm>
            <a:off x="640080" y="1449360"/>
            <a:ext cx="8870040" cy="6035040"/>
          </a:xfrm>
          <a:prstGeom prst="rect">
            <a:avLst/>
          </a:prstGeom>
          <a:noFill/>
          <a:ln>
            <a:noFill/>
          </a:ln>
        </p:spPr>
        <p:txBody>
          <a:bodyPr lIns="0" tIns="0" rIns="0" bIns="0"/>
          <a:lstStyle/>
          <a:p>
            <a:pPr marL="457200" indent="-457200">
              <a:spcBef>
                <a:spcPts val="600"/>
              </a:spcBef>
              <a:buSzPct val="45000"/>
              <a:buFont typeface="Arial" panose="020B0604020202020204" pitchFamily="34" charset="0"/>
              <a:buChar char="•"/>
            </a:pPr>
            <a:r>
              <a:rPr lang="en-US" sz="3200" dirty="0">
                <a:latin typeface="Arial"/>
              </a:rPr>
              <a:t>We write IPA within square brackets to indicate a phonetic transcription.</a:t>
            </a:r>
            <a:endParaRPr dirty="0"/>
          </a:p>
          <a:p>
            <a:pPr marL="457200" indent="-457200">
              <a:spcBef>
                <a:spcPts val="600"/>
              </a:spcBef>
              <a:buSzPct val="45000"/>
              <a:buFont typeface="Arial" panose="020B0604020202020204" pitchFamily="34" charset="0"/>
              <a:buChar char="•"/>
            </a:pPr>
            <a:r>
              <a:rPr lang="en-US" sz="3200" dirty="0">
                <a:latin typeface="Arial"/>
              </a:rPr>
              <a:t>Depending how precise we want to be, we can use a more </a:t>
            </a:r>
            <a:r>
              <a:rPr lang="en-US" sz="3200" b="1" dirty="0">
                <a:latin typeface="Arial"/>
              </a:rPr>
              <a:t>narrow</a:t>
            </a:r>
            <a:r>
              <a:rPr lang="en-US" sz="3200" dirty="0">
                <a:latin typeface="Arial"/>
              </a:rPr>
              <a:t> (detailed) or </a:t>
            </a:r>
            <a:r>
              <a:rPr lang="en-US" sz="3200" b="1" dirty="0">
                <a:latin typeface="Arial"/>
              </a:rPr>
              <a:t>broad</a:t>
            </a:r>
            <a:r>
              <a:rPr lang="en-US" sz="3200" dirty="0">
                <a:latin typeface="Arial"/>
              </a:rPr>
              <a:t> transcription.</a:t>
            </a:r>
            <a:endParaRPr dirty="0"/>
          </a:p>
          <a:p>
            <a:pPr>
              <a:spcBef>
                <a:spcPts val="600"/>
              </a:spcBef>
              <a:buSzPct val="45000"/>
            </a:pPr>
            <a:r>
              <a:rPr lang="en-US" sz="3200" dirty="0">
                <a:latin typeface="Arial"/>
              </a:rPr>
              <a:t>      			</a:t>
            </a:r>
            <a:r>
              <a:rPr lang="en-US" sz="3200" dirty="0">
                <a:solidFill>
                  <a:srgbClr val="4C4C4C"/>
                </a:solidFill>
                <a:latin typeface="Arial"/>
              </a:rPr>
              <a:t>narrow	    	broad</a:t>
            </a:r>
            <a:endParaRPr dirty="0"/>
          </a:p>
          <a:p>
            <a:pPr>
              <a:spcBef>
                <a:spcPts val="600"/>
              </a:spcBef>
              <a:buSzPct val="45000"/>
            </a:pPr>
            <a:r>
              <a:rPr lang="en-US" sz="3200" dirty="0">
                <a:latin typeface="Arial"/>
              </a:rPr>
              <a:t>“pan”:              [</a:t>
            </a:r>
            <a:r>
              <a:rPr lang="en-US" sz="3200" dirty="0" err="1">
                <a:latin typeface="Arial"/>
              </a:rPr>
              <a:t>p</a:t>
            </a:r>
            <a:r>
              <a:rPr lang="en-US" sz="3200" baseline="30000" dirty="0" err="1">
                <a:latin typeface="Arial"/>
              </a:rPr>
              <a:t>h</a:t>
            </a:r>
            <a:r>
              <a:rPr lang="en-US" sz="3200" dirty="0" err="1">
                <a:latin typeface="Arial"/>
              </a:rPr>
              <a:t>æ̃n</a:t>
            </a:r>
            <a:r>
              <a:rPr lang="en-US" sz="3200" dirty="0">
                <a:latin typeface="Arial"/>
              </a:rPr>
              <a:t>]		[</a:t>
            </a:r>
            <a:r>
              <a:rPr lang="en-US" sz="3200" dirty="0" err="1">
                <a:latin typeface="Arial"/>
              </a:rPr>
              <a:t>p</a:t>
            </a:r>
            <a:r>
              <a:rPr lang="en-US" sz="3200" dirty="0" err="1">
                <a:latin typeface="Arial"/>
                <a:ea typeface="Arial"/>
              </a:rPr>
              <a:t>æ</a:t>
            </a:r>
            <a:r>
              <a:rPr lang="en-US" sz="3200" dirty="0" err="1">
                <a:latin typeface="Arial"/>
              </a:rPr>
              <a:t>n</a:t>
            </a:r>
            <a:r>
              <a:rPr lang="en-US" sz="3200" dirty="0">
                <a:latin typeface="Arial"/>
              </a:rPr>
              <a:t>]</a:t>
            </a:r>
            <a:endParaRPr dirty="0"/>
          </a:p>
          <a:p>
            <a:pPr marL="285750" indent="-285750">
              <a:spcBef>
                <a:spcPts val="600"/>
              </a:spcBef>
              <a:buSzPct val="45000"/>
              <a:buFont typeface="Arial" panose="020B0604020202020204" pitchFamily="34" charset="0"/>
              <a:buChar char="•"/>
            </a:pPr>
            <a:endParaRPr dirty="0"/>
          </a:p>
          <a:p>
            <a:pPr marL="457200" indent="-457200">
              <a:spcBef>
                <a:spcPts val="600"/>
              </a:spcBef>
              <a:buSzPct val="45000"/>
              <a:buFont typeface="Arial" panose="020B0604020202020204" pitchFamily="34" charset="0"/>
              <a:buChar char="•"/>
            </a:pPr>
            <a:r>
              <a:rPr lang="en-US" sz="3200" dirty="0">
                <a:latin typeface="Arial"/>
              </a:rPr>
              <a:t>For this module, we will focus on broad transcription.</a:t>
            </a:r>
            <a:endParaRPr dirty="0"/>
          </a:p>
          <a:p>
            <a:pPr marL="457200" indent="-457200">
              <a:spcBef>
                <a:spcPts val="600"/>
              </a:spcBef>
              <a:buSzPct val="45000"/>
              <a:buFont typeface="Arial" panose="020B0604020202020204" pitchFamily="34" charset="0"/>
              <a:buChar char="•"/>
            </a:pPr>
            <a:r>
              <a:rPr lang="en-US" sz="3200" dirty="0">
                <a:latin typeface="Arial"/>
              </a:rPr>
              <a:t>To type in IPA, I recommend this tool: </a:t>
            </a:r>
            <a:r>
              <a:rPr lang="en-US" sz="2800" dirty="0">
                <a:latin typeface="Arial"/>
              </a:rPr>
              <a:t>http://westonruter.github.io/ipa-chart/keyboard/</a:t>
            </a:r>
            <a:endParaRPr sz="2800" dirty="0"/>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Shape 1"/>
          <p:cNvSpPr txBox="1"/>
          <p:nvPr/>
        </p:nvSpPr>
        <p:spPr>
          <a:xfrm>
            <a:off x="504000" y="301320"/>
            <a:ext cx="9071640" cy="1262160"/>
          </a:xfrm>
          <a:prstGeom prst="rect">
            <a:avLst/>
          </a:prstGeom>
          <a:noFill/>
          <a:ln>
            <a:noFill/>
          </a:ln>
        </p:spPr>
        <p:txBody>
          <a:bodyPr lIns="0" tIns="0" rIns="0" bIns="0" anchor="ctr"/>
          <a:lstStyle/>
          <a:p>
            <a:pPr algn="ctr"/>
            <a:r>
              <a:rPr lang="en-US" sz="4400">
                <a:latin typeface="Arial"/>
              </a:rPr>
              <a:t>Listening to unfamiliar languages</a:t>
            </a:r>
            <a:endParaRPr/>
          </a:p>
        </p:txBody>
      </p:sp>
      <p:sp>
        <p:nvSpPr>
          <p:cNvPr id="55" name="TextShape 2"/>
          <p:cNvSpPr txBox="1"/>
          <p:nvPr/>
        </p:nvSpPr>
        <p:spPr>
          <a:xfrm>
            <a:off x="504000" y="2286000"/>
            <a:ext cx="8870040" cy="4937760"/>
          </a:xfrm>
          <a:prstGeom prst="rect">
            <a:avLst/>
          </a:prstGeom>
          <a:noFill/>
          <a:ln>
            <a:noFill/>
          </a:ln>
        </p:spPr>
        <p:txBody>
          <a:bodyPr lIns="0" tIns="0" rIns="0" bIns="0"/>
          <a:lstStyle/>
          <a:p>
            <a:pPr marL="457200" indent="-457200">
              <a:spcBef>
                <a:spcPts val="1200"/>
              </a:spcBef>
              <a:buSzPct val="45000"/>
              <a:buFont typeface="Arial" panose="020B0604020202020204" pitchFamily="34" charset="0"/>
              <a:buChar char="•"/>
            </a:pPr>
            <a:r>
              <a:rPr lang="en-US" sz="3200" dirty="0">
                <a:latin typeface="Arial"/>
              </a:rPr>
              <a:t>Language A was Hmong, B was Scots Gaelic.</a:t>
            </a:r>
            <a:endParaRPr dirty="0"/>
          </a:p>
          <a:p>
            <a:pPr marL="457200" indent="-457200">
              <a:spcBef>
                <a:spcPts val="1200"/>
              </a:spcBef>
              <a:buSzPct val="45000"/>
              <a:buFont typeface="Arial" panose="020B0604020202020204" pitchFamily="34" charset="0"/>
              <a:buChar char="•"/>
            </a:pPr>
            <a:r>
              <a:rPr lang="en-US" sz="3200" dirty="0">
                <a:latin typeface="Arial"/>
              </a:rPr>
              <a:t>Even for languages we do not know, we can perceive some cues for sentence boundaries.</a:t>
            </a:r>
            <a:endParaRPr dirty="0"/>
          </a:p>
          <a:p>
            <a:pPr marL="457200" indent="-457200">
              <a:spcBef>
                <a:spcPts val="1200"/>
              </a:spcBef>
              <a:buSzPct val="45000"/>
              <a:buFont typeface="Arial" panose="020B0604020202020204" pitchFamily="34" charset="0"/>
              <a:buChar char="•"/>
            </a:pPr>
            <a:r>
              <a:rPr lang="en-US" sz="3200" dirty="0">
                <a:latin typeface="Arial"/>
              </a:rPr>
              <a:t>But we cannot identify the boundaries of words. Within a sentence, speech comes out in a pretty continuous stream.</a:t>
            </a:r>
            <a:endParaRPr dirty="0"/>
          </a:p>
          <a:p>
            <a:pPr marL="914400" lvl="1" indent="-457200">
              <a:spcBef>
                <a:spcPts val="1200"/>
              </a:spcBef>
              <a:buSzPct val="75000"/>
              <a:buFont typeface="Arial" panose="020B0604020202020204" pitchFamily="34" charset="0"/>
              <a:buChar char="•"/>
            </a:pPr>
            <a:r>
              <a:rPr lang="en-US" sz="2800" dirty="0">
                <a:latin typeface="Arial"/>
              </a:rPr>
              <a:t>Speech is often referred to as the </a:t>
            </a:r>
            <a:r>
              <a:rPr lang="en-US" sz="2800" b="1" dirty="0">
                <a:latin typeface="Arial"/>
              </a:rPr>
              <a:t>speech stream</a:t>
            </a:r>
            <a:r>
              <a:rPr lang="en-US" sz="2800" dirty="0">
                <a:latin typeface="Arial"/>
              </a:rPr>
              <a:t>.</a:t>
            </a:r>
            <a:endParaRPr dirty="0"/>
          </a:p>
          <a:p>
            <a:pPr marL="285750" indent="-285750">
              <a:buSzPct val="45000"/>
              <a:buFont typeface="Arial" panose="020B0604020202020204" pitchFamily="34" charset="0"/>
              <a:buChar char="•"/>
            </a:pPr>
            <a:endParaRPr dirty="0"/>
          </a:p>
          <a:p>
            <a:pPr marL="285750" indent="-285750">
              <a:buSzPct val="45000"/>
              <a:buFont typeface="Arial" panose="020B0604020202020204" pitchFamily="34" charset="0"/>
              <a:buChar char="•"/>
            </a:pPr>
            <a:endParaRPr dirty="0"/>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 name="TextShape 1"/>
          <p:cNvSpPr txBox="1"/>
          <p:nvPr/>
        </p:nvSpPr>
        <p:spPr>
          <a:xfrm>
            <a:off x="504000" y="301320"/>
            <a:ext cx="9071640" cy="1262160"/>
          </a:xfrm>
          <a:prstGeom prst="rect">
            <a:avLst/>
          </a:prstGeom>
          <a:noFill/>
          <a:ln>
            <a:noFill/>
          </a:ln>
        </p:spPr>
        <p:txBody>
          <a:bodyPr lIns="0" tIns="0" rIns="0" bIns="0" anchor="ctr"/>
          <a:lstStyle/>
          <a:p>
            <a:pPr algn="ctr"/>
            <a:r>
              <a:rPr lang="en-US" sz="4400" dirty="0">
                <a:latin typeface="Arial"/>
              </a:rPr>
              <a:t>Is the IPA always the same for English?</a:t>
            </a:r>
            <a:endParaRPr dirty="0"/>
          </a:p>
        </p:txBody>
      </p:sp>
      <p:sp>
        <p:nvSpPr>
          <p:cNvPr id="205" name="TextShape 2"/>
          <p:cNvSpPr txBox="1"/>
          <p:nvPr/>
        </p:nvSpPr>
        <p:spPr>
          <a:xfrm>
            <a:off x="504000" y="1874837"/>
            <a:ext cx="8870040" cy="5120640"/>
          </a:xfrm>
          <a:prstGeom prst="rect">
            <a:avLst/>
          </a:prstGeom>
          <a:noFill/>
          <a:ln>
            <a:noFill/>
          </a:ln>
        </p:spPr>
        <p:txBody>
          <a:bodyPr lIns="0" tIns="0" rIns="0" bIns="0"/>
          <a:lstStyle/>
          <a:p>
            <a:pPr marL="457200" indent="-457200">
              <a:spcBef>
                <a:spcPts val="600"/>
              </a:spcBef>
              <a:buSzPct val="45000"/>
              <a:buFont typeface="Arial" panose="020B0604020202020204" pitchFamily="34" charset="0"/>
              <a:buChar char="•"/>
            </a:pPr>
            <a:r>
              <a:rPr lang="en-US" sz="3200" dirty="0">
                <a:latin typeface="Arial"/>
              </a:rPr>
              <a:t>The IPA represents pronunciation. If a word is pronounced differently, it is transcribed differently.</a:t>
            </a:r>
            <a:endParaRPr dirty="0"/>
          </a:p>
          <a:p>
            <a:pPr marL="914400" lvl="1" indent="-457200">
              <a:spcBef>
                <a:spcPts val="600"/>
              </a:spcBef>
              <a:buSzPct val="75000"/>
              <a:buFont typeface="Arial" panose="020B0604020202020204" pitchFamily="34" charset="0"/>
              <a:buChar char="•"/>
            </a:pPr>
            <a:r>
              <a:rPr lang="en-US" sz="2800" dirty="0">
                <a:latin typeface="Arial"/>
              </a:rPr>
              <a:t>Ex: “water” is pronounced very differently in the US vs. UK:</a:t>
            </a:r>
            <a:endParaRPr dirty="0"/>
          </a:p>
          <a:p>
            <a:pPr marL="742950" lvl="1" indent="-285750">
              <a:spcBef>
                <a:spcPts val="600"/>
              </a:spcBef>
              <a:buSzPct val="75000"/>
              <a:buFont typeface="Arial" panose="020B0604020202020204" pitchFamily="34" charset="0"/>
              <a:buChar char="•"/>
            </a:pPr>
            <a:endParaRPr dirty="0"/>
          </a:p>
          <a:p>
            <a:pPr marL="742950" lvl="1" indent="-285750">
              <a:spcBef>
                <a:spcPts val="600"/>
              </a:spcBef>
              <a:buSzPct val="75000"/>
              <a:buFont typeface="Arial" panose="020B0604020202020204" pitchFamily="34" charset="0"/>
              <a:buChar char="•"/>
            </a:pPr>
            <a:endParaRPr dirty="0"/>
          </a:p>
          <a:p>
            <a:pPr marL="457200" indent="-457200">
              <a:spcBef>
                <a:spcPts val="600"/>
              </a:spcBef>
              <a:buSzPct val="45000"/>
              <a:buFont typeface="Arial" panose="020B0604020202020204" pitchFamily="34" charset="0"/>
              <a:buChar char="•"/>
            </a:pPr>
            <a:endParaRPr lang="en-US" sz="3200" dirty="0">
              <a:latin typeface="Arial"/>
            </a:endParaRPr>
          </a:p>
          <a:p>
            <a:pPr marL="457200" indent="-457200">
              <a:spcBef>
                <a:spcPts val="600"/>
              </a:spcBef>
              <a:buSzPct val="45000"/>
              <a:buFont typeface="Arial" panose="020B0604020202020204" pitchFamily="34" charset="0"/>
              <a:buChar char="•"/>
            </a:pPr>
            <a:r>
              <a:rPr lang="en-US" sz="3200" dirty="0">
                <a:latin typeface="Arial"/>
              </a:rPr>
              <a:t>Thus, there is no single correct IPA for English.</a:t>
            </a:r>
            <a:endParaRPr dirty="0"/>
          </a:p>
          <a:p>
            <a:pPr marL="457200" indent="-457200">
              <a:spcBef>
                <a:spcPts val="600"/>
              </a:spcBef>
              <a:buSzPct val="45000"/>
              <a:buFont typeface="Arial" panose="020B0604020202020204" pitchFamily="34" charset="0"/>
              <a:buChar char="•"/>
            </a:pPr>
            <a:r>
              <a:rPr lang="en-US" sz="3200" dirty="0">
                <a:latin typeface="Arial"/>
              </a:rPr>
              <a:t>This variation comes up more for vowels, so we will return to this question next week.</a:t>
            </a:r>
            <a:endParaRPr dirty="0"/>
          </a:p>
        </p:txBody>
      </p:sp>
      <p:sp>
        <p:nvSpPr>
          <p:cNvPr id="206" name="TextShape 3"/>
          <p:cNvSpPr txBox="1"/>
          <p:nvPr/>
        </p:nvSpPr>
        <p:spPr>
          <a:xfrm>
            <a:off x="1920240" y="4465637"/>
            <a:ext cx="7040880" cy="546120"/>
          </a:xfrm>
          <a:prstGeom prst="rect">
            <a:avLst/>
          </a:prstGeom>
          <a:noFill/>
          <a:ln>
            <a:noFill/>
          </a:ln>
        </p:spPr>
        <p:txBody>
          <a:bodyPr lIns="90000" tIns="45000" rIns="90000" bIns="45000"/>
          <a:lstStyle/>
          <a:p>
            <a:r>
              <a:rPr lang="en-US" sz="3200" dirty="0">
                <a:solidFill>
                  <a:srgbClr val="000080"/>
                </a:solidFill>
                <a:latin typeface="Arial"/>
              </a:rPr>
              <a:t>[</a:t>
            </a:r>
            <a:r>
              <a:rPr lang="en-US" sz="3200" dirty="0" err="1">
                <a:solidFill>
                  <a:srgbClr val="000080"/>
                </a:solidFill>
                <a:latin typeface="Arial"/>
              </a:rPr>
              <a:t>wɑɾər</a:t>
            </a:r>
            <a:r>
              <a:rPr lang="en-US" sz="3200" dirty="0">
                <a:solidFill>
                  <a:srgbClr val="000080"/>
                </a:solidFill>
                <a:latin typeface="Arial"/>
              </a:rPr>
              <a:t>]     [</a:t>
            </a:r>
            <a:r>
              <a:rPr lang="en-US" sz="3200" dirty="0" err="1">
                <a:solidFill>
                  <a:srgbClr val="000080"/>
                </a:solidFill>
                <a:latin typeface="Arial"/>
              </a:rPr>
              <a:t>wɔtə</a:t>
            </a:r>
            <a:r>
              <a:rPr lang="en-US" sz="3200" dirty="0">
                <a:solidFill>
                  <a:srgbClr val="000080"/>
                </a:solidFill>
                <a:latin typeface="Arial"/>
              </a:rPr>
              <a:t>]</a:t>
            </a:r>
            <a:endParaRPr dirty="0"/>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 name="TextShape 1"/>
          <p:cNvSpPr txBox="1"/>
          <p:nvPr/>
        </p:nvSpPr>
        <p:spPr>
          <a:xfrm>
            <a:off x="504000" y="301320"/>
            <a:ext cx="9071640" cy="1262160"/>
          </a:xfrm>
          <a:prstGeom prst="rect">
            <a:avLst/>
          </a:prstGeom>
          <a:noFill/>
          <a:ln>
            <a:noFill/>
          </a:ln>
        </p:spPr>
        <p:txBody>
          <a:bodyPr lIns="0" tIns="0" rIns="0" bIns="0" anchor="ctr"/>
          <a:lstStyle/>
          <a:p>
            <a:pPr algn="ctr"/>
            <a:r>
              <a:rPr lang="en-US" sz="4400">
                <a:latin typeface="Arial"/>
              </a:rPr>
              <a:t>Are we learning the “real” IPA?</a:t>
            </a:r>
            <a:endParaRPr/>
          </a:p>
        </p:txBody>
      </p:sp>
      <p:sp>
        <p:nvSpPr>
          <p:cNvPr id="208" name="TextShape 2"/>
          <p:cNvSpPr txBox="1"/>
          <p:nvPr/>
        </p:nvSpPr>
        <p:spPr>
          <a:xfrm>
            <a:off x="504000" y="1949040"/>
            <a:ext cx="8870040" cy="5454720"/>
          </a:xfrm>
          <a:prstGeom prst="rect">
            <a:avLst/>
          </a:prstGeom>
          <a:noFill/>
          <a:ln>
            <a:noFill/>
          </a:ln>
        </p:spPr>
        <p:txBody>
          <a:bodyPr lIns="0" tIns="0" rIns="0" bIns="0"/>
          <a:lstStyle/>
          <a:p>
            <a:pPr marL="457200" indent="-457200">
              <a:spcBef>
                <a:spcPts val="1200"/>
              </a:spcBef>
              <a:buSzPct val="45000"/>
              <a:buFont typeface="Arial" panose="020B0604020202020204" pitchFamily="34" charset="0"/>
              <a:buChar char="•"/>
            </a:pPr>
            <a:r>
              <a:rPr lang="en-US" sz="3200" dirty="0">
                <a:solidFill>
                  <a:srgbClr val="000000"/>
                </a:solidFill>
                <a:latin typeface="Arial"/>
              </a:rPr>
              <a:t>In this module we are using a few common simplifications often used in the transcription of English.</a:t>
            </a:r>
            <a:endParaRPr dirty="0"/>
          </a:p>
          <a:p>
            <a:pPr marL="457200" indent="-457200">
              <a:spcBef>
                <a:spcPts val="1200"/>
              </a:spcBef>
              <a:buSzPct val="45000"/>
              <a:buFont typeface="Arial" panose="020B0604020202020204" pitchFamily="34" charset="0"/>
              <a:buChar char="•"/>
            </a:pPr>
            <a:r>
              <a:rPr lang="en-US" sz="3200" dirty="0">
                <a:solidFill>
                  <a:srgbClr val="000000"/>
                </a:solidFill>
                <a:latin typeface="Arial"/>
              </a:rPr>
              <a:t>Most notably, in official IPA, [r] represents an alveolar trill (as in Malay and Spanish), while [</a:t>
            </a:r>
            <a:r>
              <a:rPr lang="en-US" sz="3200" dirty="0">
                <a:solidFill>
                  <a:srgbClr val="000000"/>
                </a:solidFill>
                <a:latin typeface="Arial"/>
                <a:ea typeface="Arial"/>
              </a:rPr>
              <a:t>ɹ</a:t>
            </a:r>
            <a:r>
              <a:rPr lang="en-US" sz="3200" dirty="0">
                <a:solidFill>
                  <a:srgbClr val="000000"/>
                </a:solidFill>
                <a:latin typeface="Arial"/>
              </a:rPr>
              <a:t>] represents the English r sound.</a:t>
            </a:r>
            <a:endParaRPr dirty="0"/>
          </a:p>
          <a:p>
            <a:pPr marL="457200" indent="-457200">
              <a:spcBef>
                <a:spcPts val="1200"/>
              </a:spcBef>
              <a:buSzPct val="45000"/>
              <a:buFont typeface="Arial" panose="020B0604020202020204" pitchFamily="34" charset="0"/>
              <a:buChar char="•"/>
            </a:pPr>
            <a:r>
              <a:rPr lang="en-US" sz="3200" dirty="0">
                <a:solidFill>
                  <a:srgbClr val="000000"/>
                </a:solidFill>
                <a:latin typeface="Arial"/>
              </a:rPr>
              <a:t>No one wants to get stuck writing an upside-down r for no reason.</a:t>
            </a:r>
            <a:endParaRPr dirty="0"/>
          </a:p>
          <a:p>
            <a:pPr>
              <a:buSzPct val="45000"/>
              <a:buFont typeface="StarSymbol"/>
              <a:buChar char=""/>
            </a:pPr>
            <a:endParaRPr dirty="0"/>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TextShape 1"/>
          <p:cNvSpPr txBox="1"/>
          <p:nvPr/>
        </p:nvSpPr>
        <p:spPr>
          <a:xfrm>
            <a:off x="504000" y="301320"/>
            <a:ext cx="9071640" cy="1262160"/>
          </a:xfrm>
          <a:prstGeom prst="rect">
            <a:avLst/>
          </a:prstGeom>
          <a:noFill/>
          <a:ln>
            <a:noFill/>
          </a:ln>
        </p:spPr>
        <p:txBody>
          <a:bodyPr lIns="0" tIns="0" rIns="0" bIns="0" anchor="ctr"/>
          <a:lstStyle/>
          <a:p>
            <a:pPr algn="ctr"/>
            <a:r>
              <a:rPr lang="en-US" sz="4400">
                <a:latin typeface="Arial"/>
              </a:rPr>
              <a:t>Are you lying to us about anything else??</a:t>
            </a:r>
            <a:endParaRPr/>
          </a:p>
        </p:txBody>
      </p:sp>
      <p:sp>
        <p:nvSpPr>
          <p:cNvPr id="210" name="TextShape 2"/>
          <p:cNvSpPr txBox="1"/>
          <p:nvPr/>
        </p:nvSpPr>
        <p:spPr>
          <a:xfrm>
            <a:off x="504000" y="2377440"/>
            <a:ext cx="8870040" cy="5026320"/>
          </a:xfrm>
          <a:prstGeom prst="rect">
            <a:avLst/>
          </a:prstGeom>
          <a:noFill/>
          <a:ln>
            <a:noFill/>
          </a:ln>
        </p:spPr>
        <p:txBody>
          <a:bodyPr lIns="0" tIns="0" rIns="0" bIns="0"/>
          <a:lstStyle/>
          <a:p>
            <a:pPr marL="457200" indent="-457200">
              <a:spcBef>
                <a:spcPts val="1200"/>
              </a:spcBef>
              <a:buSzPct val="45000"/>
              <a:buFont typeface="Arial" panose="020B0604020202020204" pitchFamily="34" charset="0"/>
              <a:buChar char="•"/>
            </a:pPr>
            <a:r>
              <a:rPr lang="en-US" sz="3200" dirty="0">
                <a:solidFill>
                  <a:srgbClr val="000000"/>
                </a:solidFill>
                <a:latin typeface="Arial"/>
              </a:rPr>
              <a:t>If you look on the full IPA chart, you may be distressed to discover that [w] is missing from the main consonant chart.</a:t>
            </a:r>
            <a:endParaRPr dirty="0"/>
          </a:p>
          <a:p>
            <a:pPr marL="457200" indent="-457200">
              <a:spcBef>
                <a:spcPts val="1200"/>
              </a:spcBef>
              <a:buSzPct val="45000"/>
              <a:buFont typeface="Arial" panose="020B0604020202020204" pitchFamily="34" charset="0"/>
              <a:buChar char="•"/>
            </a:pPr>
            <a:r>
              <a:rPr lang="en-US" sz="3200" dirty="0">
                <a:solidFill>
                  <a:srgbClr val="000000"/>
                </a:solidFill>
                <a:latin typeface="Arial"/>
              </a:rPr>
              <a:t>That’s because, technically, [w] has a “</a:t>
            </a:r>
            <a:r>
              <a:rPr lang="en-US" sz="3200" dirty="0" err="1">
                <a:solidFill>
                  <a:srgbClr val="000000"/>
                </a:solidFill>
                <a:latin typeface="Arial"/>
              </a:rPr>
              <a:t>labio</a:t>
            </a:r>
            <a:r>
              <a:rPr lang="en-US" sz="3200" dirty="0">
                <a:solidFill>
                  <a:srgbClr val="000000"/>
                </a:solidFill>
                <a:latin typeface="Arial"/>
              </a:rPr>
              <a:t>-velar” place of articulation. You can find [w] in the “other symbols” section of the official IPA chart.</a:t>
            </a:r>
            <a:endParaRPr dirty="0"/>
          </a:p>
          <a:p>
            <a:pPr marL="457200" indent="-457200">
              <a:spcBef>
                <a:spcPts val="1200"/>
              </a:spcBef>
              <a:buSzPct val="45000"/>
              <a:buFont typeface="Arial" panose="020B0604020202020204" pitchFamily="34" charset="0"/>
              <a:buChar char="•"/>
            </a:pPr>
            <a:r>
              <a:rPr lang="en-US" sz="3200" dirty="0">
                <a:solidFill>
                  <a:srgbClr val="000000"/>
                </a:solidFill>
                <a:latin typeface="Arial"/>
              </a:rPr>
              <a:t>For the purposes of this class, treat [w] as bilabial.</a:t>
            </a:r>
            <a:endParaRPr dirty="0"/>
          </a:p>
          <a:p>
            <a:pPr marL="285750" indent="-285750">
              <a:spcBef>
                <a:spcPts val="1200"/>
              </a:spcBef>
              <a:buSzPct val="45000"/>
              <a:buFont typeface="Arial" panose="020B0604020202020204" pitchFamily="34" charset="0"/>
              <a:buChar char="•"/>
            </a:pPr>
            <a:endParaRPr dirty="0"/>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TextShape 1"/>
          <p:cNvSpPr txBox="1"/>
          <p:nvPr/>
        </p:nvSpPr>
        <p:spPr>
          <a:xfrm>
            <a:off x="504000" y="301320"/>
            <a:ext cx="9071640" cy="1262160"/>
          </a:xfrm>
          <a:prstGeom prst="rect">
            <a:avLst/>
          </a:prstGeom>
          <a:noFill/>
          <a:ln>
            <a:noFill/>
          </a:ln>
        </p:spPr>
        <p:txBody>
          <a:bodyPr lIns="0" tIns="0" rIns="0" bIns="0" anchor="ctr"/>
          <a:lstStyle/>
          <a:p>
            <a:pPr algn="ctr"/>
            <a:r>
              <a:rPr lang="en-US" sz="4400" dirty="0">
                <a:latin typeface="Arial"/>
              </a:rPr>
              <a:t>Can I find IPA transcriptions of words in the dictionary?</a:t>
            </a:r>
            <a:endParaRPr dirty="0"/>
          </a:p>
        </p:txBody>
      </p:sp>
      <p:sp>
        <p:nvSpPr>
          <p:cNvPr id="210" name="TextShape 2"/>
          <p:cNvSpPr txBox="1"/>
          <p:nvPr/>
        </p:nvSpPr>
        <p:spPr>
          <a:xfrm>
            <a:off x="504000" y="2103437"/>
            <a:ext cx="8870040" cy="5300323"/>
          </a:xfrm>
          <a:prstGeom prst="rect">
            <a:avLst/>
          </a:prstGeom>
          <a:noFill/>
          <a:ln>
            <a:noFill/>
          </a:ln>
        </p:spPr>
        <p:txBody>
          <a:bodyPr lIns="0" tIns="0" rIns="0" bIns="0"/>
          <a:lstStyle/>
          <a:p>
            <a:pPr marL="457200" indent="-457200">
              <a:spcBef>
                <a:spcPts val="1200"/>
              </a:spcBef>
              <a:buSzPct val="45000"/>
              <a:buFont typeface="Arial" panose="020B0604020202020204" pitchFamily="34" charset="0"/>
              <a:buChar char="•"/>
            </a:pPr>
            <a:r>
              <a:rPr lang="en-US" sz="3200" dirty="0">
                <a:solidFill>
                  <a:srgbClr val="000000"/>
                </a:solidFill>
                <a:latin typeface="Arial"/>
              </a:rPr>
              <a:t>While some dictionaries use the IPA to indicate pronunciation, others use their own systems.</a:t>
            </a:r>
          </a:p>
          <a:p>
            <a:pPr marL="457200" indent="-457200">
              <a:spcBef>
                <a:spcPts val="1200"/>
              </a:spcBef>
              <a:buSzPct val="45000"/>
              <a:buFont typeface="Arial" panose="020B0604020202020204" pitchFamily="34" charset="0"/>
              <a:buChar char="•"/>
            </a:pPr>
            <a:r>
              <a:rPr lang="en-US" sz="3200" dirty="0">
                <a:solidFill>
                  <a:srgbClr val="000000"/>
                </a:solidFill>
                <a:latin typeface="Arial"/>
              </a:rPr>
              <a:t>One useful resource for IPA is Wiktionary.</a:t>
            </a:r>
          </a:p>
          <a:p>
            <a:pPr marL="914400" lvl="1" indent="-457200">
              <a:spcBef>
                <a:spcPts val="1200"/>
              </a:spcBef>
              <a:buSzPct val="45000"/>
              <a:buFont typeface="Arial" panose="020B0604020202020204" pitchFamily="34" charset="0"/>
              <a:buChar char="•"/>
            </a:pPr>
            <a:r>
              <a:rPr lang="en-US" sz="2800" dirty="0">
                <a:solidFill>
                  <a:srgbClr val="000000"/>
                </a:solidFill>
                <a:latin typeface="Arial"/>
              </a:rPr>
              <a:t>If you google almost any word followed by </a:t>
            </a:r>
            <a:r>
              <a:rPr lang="en-US" sz="2800" dirty="0" err="1">
                <a:solidFill>
                  <a:srgbClr val="000000"/>
                </a:solidFill>
                <a:latin typeface="Arial"/>
              </a:rPr>
              <a:t>wiktionary</a:t>
            </a:r>
            <a:r>
              <a:rPr lang="en-US" sz="2800" dirty="0">
                <a:solidFill>
                  <a:srgbClr val="000000"/>
                </a:solidFill>
                <a:latin typeface="Arial"/>
              </a:rPr>
              <a:t>, you’ll find a Wiktionary entry that lists the US and UK transcriptions of that word in IPA.</a:t>
            </a:r>
          </a:p>
          <a:p>
            <a:pPr marL="457200" indent="-457200">
              <a:spcBef>
                <a:spcPts val="1200"/>
              </a:spcBef>
              <a:buSzPct val="45000"/>
              <a:buFont typeface="Arial" panose="020B0604020202020204" pitchFamily="34" charset="0"/>
              <a:buChar char="•"/>
            </a:pPr>
            <a:r>
              <a:rPr lang="en-US" sz="3200" dirty="0">
                <a:solidFill>
                  <a:srgbClr val="000000"/>
                </a:solidFill>
                <a:latin typeface="Arial"/>
              </a:rPr>
              <a:t>Another source: the Cambridge Dictionary.</a:t>
            </a:r>
          </a:p>
          <a:p>
            <a:pPr lvl="1">
              <a:spcBef>
                <a:spcPts val="1200"/>
              </a:spcBef>
              <a:buSzPct val="45000"/>
            </a:pPr>
            <a:endParaRPr lang="en-US" sz="3200" dirty="0">
              <a:solidFill>
                <a:srgbClr val="000000"/>
              </a:solidFill>
              <a:latin typeface="Arial"/>
            </a:endParaRPr>
          </a:p>
          <a:p>
            <a:pPr marL="457200" indent="-457200">
              <a:spcBef>
                <a:spcPts val="1200"/>
              </a:spcBef>
              <a:buSzPct val="45000"/>
              <a:buFont typeface="Arial" panose="020B0604020202020204" pitchFamily="34" charset="0"/>
              <a:buChar char="•"/>
            </a:pPr>
            <a:endParaRPr lang="en-US" sz="2800" dirty="0">
              <a:solidFill>
                <a:srgbClr val="000000"/>
              </a:solidFill>
              <a:latin typeface="Arial"/>
            </a:endParaRPr>
          </a:p>
          <a:p>
            <a:pPr marL="457200" indent="-457200">
              <a:spcBef>
                <a:spcPts val="1200"/>
              </a:spcBef>
              <a:buSzPct val="45000"/>
              <a:buFont typeface="Arial" panose="020B0604020202020204" pitchFamily="34" charset="0"/>
              <a:buChar char="•"/>
            </a:pPr>
            <a:endParaRPr dirty="0"/>
          </a:p>
          <a:p>
            <a:pPr marL="285750" indent="-285750">
              <a:spcBef>
                <a:spcPts val="1200"/>
              </a:spcBef>
              <a:buSzPct val="45000"/>
              <a:buFont typeface="Arial" panose="020B0604020202020204" pitchFamily="34" charset="0"/>
              <a:buChar char="•"/>
            </a:pPr>
            <a:endParaRPr dirty="0"/>
          </a:p>
        </p:txBody>
      </p:sp>
    </p:spTree>
    <p:extLst>
      <p:ext uri="{BB962C8B-B14F-4D97-AF65-F5344CB8AC3E}">
        <p14:creationId xmlns:p14="http://schemas.microsoft.com/office/powerpoint/2010/main" val="1101760089"/>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TextShape 1"/>
          <p:cNvSpPr txBox="1"/>
          <p:nvPr/>
        </p:nvSpPr>
        <p:spPr>
          <a:xfrm>
            <a:off x="504000" y="301320"/>
            <a:ext cx="9071640" cy="1262160"/>
          </a:xfrm>
          <a:prstGeom prst="rect">
            <a:avLst/>
          </a:prstGeom>
          <a:noFill/>
          <a:ln>
            <a:noFill/>
          </a:ln>
        </p:spPr>
        <p:txBody>
          <a:bodyPr lIns="0" tIns="0" rIns="0" bIns="0" anchor="ctr"/>
          <a:lstStyle/>
          <a:p>
            <a:pPr algn="ctr"/>
            <a:r>
              <a:rPr lang="en-US" sz="4400" dirty="0">
                <a:latin typeface="Arial"/>
              </a:rPr>
              <a:t>Why am I finding some consonants difficult to distinguish?</a:t>
            </a:r>
            <a:endParaRPr dirty="0"/>
          </a:p>
        </p:txBody>
      </p:sp>
      <p:sp>
        <p:nvSpPr>
          <p:cNvPr id="210" name="TextShape 2"/>
          <p:cNvSpPr txBox="1"/>
          <p:nvPr/>
        </p:nvSpPr>
        <p:spPr>
          <a:xfrm>
            <a:off x="504000" y="2484437"/>
            <a:ext cx="8870040" cy="4919323"/>
          </a:xfrm>
          <a:prstGeom prst="rect">
            <a:avLst/>
          </a:prstGeom>
          <a:noFill/>
          <a:ln>
            <a:noFill/>
          </a:ln>
        </p:spPr>
        <p:txBody>
          <a:bodyPr lIns="0" tIns="0" rIns="0" bIns="0"/>
          <a:lstStyle/>
          <a:p>
            <a:pPr marL="457200" indent="-457200">
              <a:spcBef>
                <a:spcPts val="1200"/>
              </a:spcBef>
              <a:buSzPct val="45000"/>
              <a:buFont typeface="Arial" panose="020B0604020202020204" pitchFamily="34" charset="0"/>
              <a:buChar char="•"/>
            </a:pPr>
            <a:r>
              <a:rPr lang="en-US" sz="3200" dirty="0">
                <a:solidFill>
                  <a:srgbClr val="000000"/>
                </a:solidFill>
                <a:latin typeface="Arial"/>
              </a:rPr>
              <a:t>Although Singapore English doesn’t differ much from US or UK English for consonants, there are a couple things you should be aware of.</a:t>
            </a:r>
          </a:p>
          <a:p>
            <a:pPr marL="285750" indent="-285750">
              <a:spcBef>
                <a:spcPts val="1200"/>
              </a:spcBef>
              <a:buSzPct val="45000"/>
              <a:buFont typeface="Arial" panose="020B0604020202020204" pitchFamily="34" charset="0"/>
              <a:buChar char="•"/>
            </a:pPr>
            <a:endParaRPr dirty="0"/>
          </a:p>
        </p:txBody>
      </p:sp>
    </p:spTree>
    <p:extLst>
      <p:ext uri="{BB962C8B-B14F-4D97-AF65-F5344CB8AC3E}">
        <p14:creationId xmlns:p14="http://schemas.microsoft.com/office/powerpoint/2010/main" val="4137552559"/>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TextShape 1"/>
          <p:cNvSpPr txBox="1"/>
          <p:nvPr/>
        </p:nvSpPr>
        <p:spPr>
          <a:xfrm>
            <a:off x="504000" y="301320"/>
            <a:ext cx="9071640" cy="1262160"/>
          </a:xfrm>
          <a:prstGeom prst="rect">
            <a:avLst/>
          </a:prstGeom>
          <a:noFill/>
          <a:ln>
            <a:noFill/>
          </a:ln>
        </p:spPr>
        <p:txBody>
          <a:bodyPr lIns="0" tIns="0" rIns="0" bIns="0" anchor="ctr"/>
          <a:lstStyle/>
          <a:p>
            <a:pPr algn="ctr"/>
            <a:r>
              <a:rPr lang="en-US" sz="4400" dirty="0">
                <a:latin typeface="Arial"/>
              </a:rPr>
              <a:t>Why am I finding some consonants difficult to distinguish?</a:t>
            </a:r>
            <a:endParaRPr dirty="0"/>
          </a:p>
        </p:txBody>
      </p:sp>
      <p:sp>
        <p:nvSpPr>
          <p:cNvPr id="210" name="TextShape 2"/>
          <p:cNvSpPr txBox="1"/>
          <p:nvPr/>
        </p:nvSpPr>
        <p:spPr>
          <a:xfrm>
            <a:off x="504000" y="2255837"/>
            <a:ext cx="8870040" cy="5147923"/>
          </a:xfrm>
          <a:prstGeom prst="rect">
            <a:avLst/>
          </a:prstGeom>
          <a:noFill/>
          <a:ln>
            <a:noFill/>
          </a:ln>
        </p:spPr>
        <p:txBody>
          <a:bodyPr lIns="0" tIns="0" rIns="0" bIns="0"/>
          <a:lstStyle/>
          <a:p>
            <a:pPr marL="457200" indent="-457200">
              <a:spcBef>
                <a:spcPts val="1200"/>
              </a:spcBef>
              <a:buSzPct val="45000"/>
              <a:buFont typeface="Arial" panose="020B0604020202020204" pitchFamily="34" charset="0"/>
              <a:buChar char="•"/>
            </a:pPr>
            <a:r>
              <a:rPr lang="en-US" sz="3200" b="1" dirty="0">
                <a:solidFill>
                  <a:srgbClr val="000000"/>
                </a:solidFill>
                <a:latin typeface="Arial"/>
              </a:rPr>
              <a:t>Final consonant devoicing</a:t>
            </a:r>
            <a:r>
              <a:rPr lang="en-US" sz="3200" dirty="0">
                <a:solidFill>
                  <a:srgbClr val="000000"/>
                </a:solidFill>
                <a:latin typeface="Arial"/>
              </a:rPr>
              <a:t>: in Singapore, many speakers pronounce voiced consonants at the ends of words as voiceless.</a:t>
            </a:r>
          </a:p>
          <a:p>
            <a:pPr marL="914400" lvl="1" indent="-457200">
              <a:spcBef>
                <a:spcPts val="1200"/>
              </a:spcBef>
              <a:buSzPct val="45000"/>
              <a:buFont typeface="Arial" panose="020B0604020202020204" pitchFamily="34" charset="0"/>
              <a:buChar char="•"/>
            </a:pPr>
            <a:r>
              <a:rPr lang="en-US" sz="3200" dirty="0">
                <a:solidFill>
                  <a:srgbClr val="000000"/>
                </a:solidFill>
                <a:latin typeface="Arial"/>
              </a:rPr>
              <a:t>Do ‘peace’ and ‘peas’ sound the same to you? </a:t>
            </a:r>
          </a:p>
          <a:p>
            <a:pPr marL="457200" indent="-457200">
              <a:spcBef>
                <a:spcPts val="1200"/>
              </a:spcBef>
              <a:buSzPct val="45000"/>
              <a:buFont typeface="Arial" panose="020B0604020202020204" pitchFamily="34" charset="0"/>
              <a:buChar char="•"/>
            </a:pPr>
            <a:r>
              <a:rPr lang="en-US" sz="3200" b="1" dirty="0" err="1">
                <a:solidFill>
                  <a:srgbClr val="000000"/>
                </a:solidFill>
                <a:latin typeface="Arial"/>
              </a:rPr>
              <a:t>th</a:t>
            </a:r>
            <a:r>
              <a:rPr lang="en-US" sz="3200" b="1" dirty="0">
                <a:solidFill>
                  <a:srgbClr val="000000"/>
                </a:solidFill>
                <a:latin typeface="Arial"/>
              </a:rPr>
              <a:t>/dh stopping</a:t>
            </a:r>
            <a:r>
              <a:rPr lang="en-US" sz="3200" dirty="0">
                <a:solidFill>
                  <a:srgbClr val="000000"/>
                </a:solidFill>
                <a:latin typeface="Arial"/>
              </a:rPr>
              <a:t>: in Singapore, many speakers pronounce [</a:t>
            </a:r>
            <a:r>
              <a:rPr lang="el-GR" sz="3200" dirty="0">
                <a:solidFill>
                  <a:srgbClr val="000000"/>
                </a:solidFill>
                <a:latin typeface="Arial"/>
              </a:rPr>
              <a:t>θ</a:t>
            </a:r>
            <a:r>
              <a:rPr lang="en-US" sz="3200" dirty="0">
                <a:solidFill>
                  <a:srgbClr val="000000"/>
                </a:solidFill>
                <a:latin typeface="Arial"/>
              </a:rPr>
              <a:t>] as [t] and [ð] as [d]. </a:t>
            </a:r>
          </a:p>
          <a:p>
            <a:pPr marL="914400" lvl="1" indent="-457200">
              <a:spcBef>
                <a:spcPts val="1200"/>
              </a:spcBef>
              <a:buSzPct val="45000"/>
              <a:buFont typeface="Arial" panose="020B0604020202020204" pitchFamily="34" charset="0"/>
              <a:buChar char="•"/>
            </a:pPr>
            <a:r>
              <a:rPr lang="en-US" sz="3200" dirty="0">
                <a:solidFill>
                  <a:srgbClr val="000000"/>
                </a:solidFill>
                <a:latin typeface="Arial"/>
              </a:rPr>
              <a:t>Do ‘thin’ and ‘tin’ sound the same to you?</a:t>
            </a:r>
          </a:p>
          <a:p>
            <a:pPr marL="285750" indent="-285750">
              <a:spcBef>
                <a:spcPts val="1200"/>
              </a:spcBef>
              <a:buSzPct val="45000"/>
              <a:buFont typeface="Arial" panose="020B0604020202020204" pitchFamily="34" charset="0"/>
              <a:buChar char="•"/>
            </a:pPr>
            <a:endParaRPr dirty="0"/>
          </a:p>
        </p:txBody>
      </p:sp>
    </p:spTree>
    <p:extLst>
      <p:ext uri="{BB962C8B-B14F-4D97-AF65-F5344CB8AC3E}">
        <p14:creationId xmlns:p14="http://schemas.microsoft.com/office/powerpoint/2010/main" val="991462239"/>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TextShape 1"/>
          <p:cNvSpPr txBox="1"/>
          <p:nvPr/>
        </p:nvSpPr>
        <p:spPr>
          <a:xfrm>
            <a:off x="504000" y="301320"/>
            <a:ext cx="9071640" cy="1262160"/>
          </a:xfrm>
          <a:prstGeom prst="rect">
            <a:avLst/>
          </a:prstGeom>
          <a:noFill/>
          <a:ln>
            <a:noFill/>
          </a:ln>
        </p:spPr>
        <p:txBody>
          <a:bodyPr lIns="0" tIns="0" rIns="0" bIns="0" anchor="ctr"/>
          <a:lstStyle/>
          <a:p>
            <a:pPr algn="ctr"/>
            <a:r>
              <a:rPr lang="en-US" sz="4400" dirty="0">
                <a:latin typeface="Arial"/>
              </a:rPr>
              <a:t>Why am I finding some consonants difficult to distinguish?</a:t>
            </a:r>
            <a:endParaRPr dirty="0"/>
          </a:p>
        </p:txBody>
      </p:sp>
      <p:sp>
        <p:nvSpPr>
          <p:cNvPr id="210" name="TextShape 2"/>
          <p:cNvSpPr txBox="1"/>
          <p:nvPr/>
        </p:nvSpPr>
        <p:spPr>
          <a:xfrm>
            <a:off x="504000" y="2408237"/>
            <a:ext cx="8870040" cy="4995523"/>
          </a:xfrm>
          <a:prstGeom prst="rect">
            <a:avLst/>
          </a:prstGeom>
          <a:noFill/>
          <a:ln>
            <a:noFill/>
          </a:ln>
        </p:spPr>
        <p:txBody>
          <a:bodyPr lIns="0" tIns="0" rIns="0" bIns="0"/>
          <a:lstStyle/>
          <a:p>
            <a:pPr marL="457200" indent="-457200">
              <a:spcBef>
                <a:spcPts val="1200"/>
              </a:spcBef>
              <a:buSzPct val="45000"/>
              <a:buFont typeface="Arial" panose="020B0604020202020204" pitchFamily="34" charset="0"/>
              <a:buChar char="•"/>
            </a:pPr>
            <a:r>
              <a:rPr lang="en-US" sz="3200" dirty="0">
                <a:solidFill>
                  <a:srgbClr val="000000"/>
                </a:solidFill>
                <a:latin typeface="Arial"/>
              </a:rPr>
              <a:t>Don’t worry – we won’t be testing you on distinguishing sounds that we know are difficult for speakers of Singapore English.</a:t>
            </a:r>
          </a:p>
          <a:p>
            <a:pPr marL="457200" indent="-457200">
              <a:spcBef>
                <a:spcPts val="1200"/>
              </a:spcBef>
              <a:buSzPct val="45000"/>
              <a:buFont typeface="Arial" panose="020B0604020202020204" pitchFamily="34" charset="0"/>
              <a:buChar char="•"/>
            </a:pPr>
            <a:r>
              <a:rPr lang="en-US" sz="3200" dirty="0">
                <a:solidFill>
                  <a:srgbClr val="000000"/>
                </a:solidFill>
                <a:latin typeface="Arial"/>
              </a:rPr>
              <a:t>But it is interesting to learn about the distinctive features of Singapore English!</a:t>
            </a:r>
          </a:p>
          <a:p>
            <a:pPr marL="457200" indent="-457200">
              <a:spcBef>
                <a:spcPts val="1200"/>
              </a:spcBef>
              <a:buSzPct val="45000"/>
              <a:buFont typeface="Arial" panose="020B0604020202020204" pitchFamily="34" charset="0"/>
              <a:buChar char="•"/>
            </a:pPr>
            <a:r>
              <a:rPr lang="en-US" sz="3200" dirty="0">
                <a:solidFill>
                  <a:srgbClr val="000000"/>
                </a:solidFill>
                <a:latin typeface="Arial"/>
              </a:rPr>
              <a:t>We will return to this topic next week when we learn about vowels.</a:t>
            </a:r>
          </a:p>
          <a:p>
            <a:pPr marL="285750" indent="-285750">
              <a:spcBef>
                <a:spcPts val="1200"/>
              </a:spcBef>
              <a:buSzPct val="45000"/>
              <a:buFont typeface="Arial" panose="020B0604020202020204" pitchFamily="34" charset="0"/>
              <a:buChar char="•"/>
            </a:pPr>
            <a:endParaRPr dirty="0"/>
          </a:p>
        </p:txBody>
      </p:sp>
    </p:spTree>
    <p:extLst>
      <p:ext uri="{BB962C8B-B14F-4D97-AF65-F5344CB8AC3E}">
        <p14:creationId xmlns:p14="http://schemas.microsoft.com/office/powerpoint/2010/main" val="492873040"/>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 name="TextShape 2"/>
          <p:cNvSpPr txBox="1"/>
          <p:nvPr/>
        </p:nvSpPr>
        <p:spPr>
          <a:xfrm>
            <a:off x="504000" y="1769040"/>
            <a:ext cx="8870040" cy="4384800"/>
          </a:xfrm>
          <a:prstGeom prst="rect">
            <a:avLst/>
          </a:prstGeom>
          <a:noFill/>
          <a:ln>
            <a:noFill/>
          </a:ln>
        </p:spPr>
        <p:txBody>
          <a:bodyPr lIns="0" tIns="0" rIns="0" bIns="0"/>
          <a:lstStyle/>
          <a:p>
            <a:pPr>
              <a:spcBef>
                <a:spcPts val="1200"/>
              </a:spcBef>
              <a:buSzPct val="45000"/>
            </a:pPr>
            <a:r>
              <a:rPr lang="en-US" sz="3200" dirty="0">
                <a:latin typeface="Arial"/>
              </a:rPr>
              <a:t>Try to guess these words:</a:t>
            </a:r>
            <a:endParaRPr dirty="0"/>
          </a:p>
          <a:p>
            <a:pPr>
              <a:spcBef>
                <a:spcPts val="1200"/>
              </a:spcBef>
              <a:buSzPct val="45000"/>
            </a:pPr>
            <a:endParaRPr dirty="0"/>
          </a:p>
          <a:p>
            <a:pPr lvl="1">
              <a:spcBef>
                <a:spcPts val="1200"/>
              </a:spcBef>
              <a:buSzPct val="75000"/>
            </a:pPr>
            <a:r>
              <a:rPr lang="en-US" sz="3200" dirty="0">
                <a:latin typeface="Arial"/>
              </a:rPr>
              <a:t>(1) [</a:t>
            </a:r>
            <a:r>
              <a:rPr lang="en-US" sz="3200" dirty="0" err="1">
                <a:latin typeface="Arial"/>
              </a:rPr>
              <a:t>dʒulaɪ</a:t>
            </a:r>
            <a:r>
              <a:rPr lang="en-US" sz="3200" dirty="0">
                <a:latin typeface="Arial"/>
              </a:rPr>
              <a:t>]</a:t>
            </a:r>
            <a:endParaRPr dirty="0"/>
          </a:p>
          <a:p>
            <a:pPr lvl="1">
              <a:spcBef>
                <a:spcPts val="1200"/>
              </a:spcBef>
              <a:buSzPct val="75000"/>
            </a:pPr>
            <a:r>
              <a:rPr lang="en-US" sz="3200" dirty="0">
                <a:latin typeface="Arial"/>
              </a:rPr>
              <a:t>(2) [</a:t>
            </a:r>
            <a:r>
              <a:rPr lang="en-US" sz="3200" dirty="0" err="1">
                <a:latin typeface="Arial"/>
              </a:rPr>
              <a:t>θɪŋk</a:t>
            </a:r>
            <a:r>
              <a:rPr lang="en-US" sz="3200" dirty="0">
                <a:latin typeface="Arial"/>
              </a:rPr>
              <a:t>]</a:t>
            </a:r>
            <a:endParaRPr dirty="0"/>
          </a:p>
          <a:p>
            <a:pPr lvl="1">
              <a:spcBef>
                <a:spcPts val="1200"/>
              </a:spcBef>
              <a:buSzPct val="75000"/>
            </a:pPr>
            <a:r>
              <a:rPr lang="en-US" sz="3200" dirty="0">
                <a:latin typeface="Arial"/>
              </a:rPr>
              <a:t>(3) [</a:t>
            </a:r>
            <a:r>
              <a:rPr lang="en-US" sz="3200" dirty="0" err="1">
                <a:latin typeface="Arial"/>
              </a:rPr>
              <a:t>ðɛn</a:t>
            </a:r>
            <a:r>
              <a:rPr lang="en-US" sz="3200" dirty="0">
                <a:latin typeface="Arial"/>
              </a:rPr>
              <a:t>]</a:t>
            </a:r>
            <a:endParaRPr dirty="0"/>
          </a:p>
          <a:p>
            <a:pPr lvl="1">
              <a:spcBef>
                <a:spcPts val="1200"/>
              </a:spcBef>
              <a:buSzPct val="75000"/>
            </a:pPr>
            <a:r>
              <a:rPr lang="en-US" sz="3200" dirty="0">
                <a:latin typeface="Arial"/>
              </a:rPr>
              <a:t>(4) [</a:t>
            </a:r>
            <a:r>
              <a:rPr lang="en-US" sz="3200" dirty="0" err="1">
                <a:latin typeface="Arial"/>
              </a:rPr>
              <a:t>mɛʒər</a:t>
            </a:r>
            <a:r>
              <a:rPr lang="en-US" sz="3200" dirty="0">
                <a:latin typeface="Arial"/>
              </a:rPr>
              <a:t>]</a:t>
            </a:r>
            <a:endParaRPr dirty="0"/>
          </a:p>
          <a:p>
            <a:pPr lvl="1">
              <a:spcBef>
                <a:spcPts val="1200"/>
              </a:spcBef>
              <a:buSzPct val="75000"/>
            </a:pPr>
            <a:r>
              <a:rPr lang="en-US" sz="3200" dirty="0">
                <a:latin typeface="Arial"/>
              </a:rPr>
              <a:t>(5) [</a:t>
            </a:r>
            <a:r>
              <a:rPr lang="en-US" sz="3200" dirty="0" err="1">
                <a:latin typeface="Arial"/>
              </a:rPr>
              <a:t>mɛnʃən</a:t>
            </a:r>
            <a:r>
              <a:rPr lang="en-US" sz="3200" dirty="0">
                <a:latin typeface="Arial"/>
              </a:rPr>
              <a:t>]</a:t>
            </a:r>
            <a:endParaRPr dirty="0"/>
          </a:p>
        </p:txBody>
      </p:sp>
      <p:sp>
        <p:nvSpPr>
          <p:cNvPr id="4" name="TextShape 1">
            <a:extLst>
              <a:ext uri="{FF2B5EF4-FFF2-40B4-BE49-F238E27FC236}">
                <a16:creationId xmlns:a16="http://schemas.microsoft.com/office/drawing/2014/main" id="{D6AB6E71-80D4-4A25-A794-830BA77881DC}"/>
              </a:ext>
            </a:extLst>
          </p:cNvPr>
          <p:cNvSpPr txBox="1"/>
          <p:nvPr/>
        </p:nvSpPr>
        <p:spPr>
          <a:xfrm>
            <a:off x="504000" y="301320"/>
            <a:ext cx="9071640" cy="1262160"/>
          </a:xfrm>
          <a:prstGeom prst="rect">
            <a:avLst/>
          </a:prstGeom>
          <a:noFill/>
          <a:ln>
            <a:noFill/>
          </a:ln>
        </p:spPr>
        <p:txBody>
          <a:bodyPr lIns="0" tIns="0" rIns="0" bIns="0" anchor="ctr"/>
          <a:lstStyle/>
          <a:p>
            <a:pPr algn="ctr"/>
            <a:r>
              <a:rPr lang="en-US" sz="4400" dirty="0">
                <a:latin typeface="Arial"/>
              </a:rPr>
              <a:t>IPA Consonant Practice</a:t>
            </a:r>
            <a:endParaRPr dirty="0"/>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 name="TextShape 1"/>
          <p:cNvSpPr txBox="1"/>
          <p:nvPr/>
        </p:nvSpPr>
        <p:spPr>
          <a:xfrm>
            <a:off x="504000" y="301320"/>
            <a:ext cx="9071640" cy="1262160"/>
          </a:xfrm>
          <a:prstGeom prst="rect">
            <a:avLst/>
          </a:prstGeom>
          <a:noFill/>
          <a:ln>
            <a:noFill/>
          </a:ln>
        </p:spPr>
        <p:txBody>
          <a:bodyPr lIns="0" tIns="0" rIns="0" bIns="0" anchor="ctr"/>
          <a:lstStyle/>
          <a:p>
            <a:pPr algn="ctr"/>
            <a:r>
              <a:rPr lang="en-US" sz="4400" dirty="0">
                <a:latin typeface="Arial"/>
              </a:rPr>
              <a:t>IPA Consonant Practice</a:t>
            </a:r>
            <a:endParaRPr dirty="0"/>
          </a:p>
        </p:txBody>
      </p:sp>
      <p:sp>
        <p:nvSpPr>
          <p:cNvPr id="214" name="TextShape 2"/>
          <p:cNvSpPr txBox="1"/>
          <p:nvPr/>
        </p:nvSpPr>
        <p:spPr>
          <a:xfrm>
            <a:off x="504000" y="1769040"/>
            <a:ext cx="8870040" cy="4384800"/>
          </a:xfrm>
          <a:prstGeom prst="rect">
            <a:avLst/>
          </a:prstGeom>
          <a:noFill/>
          <a:ln>
            <a:noFill/>
          </a:ln>
        </p:spPr>
        <p:txBody>
          <a:bodyPr lIns="0" tIns="0" rIns="0" bIns="0"/>
          <a:lstStyle/>
          <a:p>
            <a:pPr>
              <a:spcBef>
                <a:spcPts val="1200"/>
              </a:spcBef>
              <a:buSzPct val="45000"/>
            </a:pPr>
            <a:r>
              <a:rPr lang="en-US" sz="3200" dirty="0">
                <a:latin typeface="Arial"/>
              </a:rPr>
              <a:t>Try to guess these words:</a:t>
            </a:r>
            <a:endParaRPr dirty="0"/>
          </a:p>
          <a:p>
            <a:pPr>
              <a:spcBef>
                <a:spcPts val="1200"/>
              </a:spcBef>
              <a:buSzPct val="45000"/>
            </a:pPr>
            <a:endParaRPr dirty="0"/>
          </a:p>
          <a:p>
            <a:pPr lvl="1">
              <a:spcBef>
                <a:spcPts val="1200"/>
              </a:spcBef>
              <a:buSzPct val="75000"/>
            </a:pPr>
            <a:r>
              <a:rPr lang="en-US" sz="3200" dirty="0">
                <a:latin typeface="Arial"/>
              </a:rPr>
              <a:t>(1) [</a:t>
            </a:r>
            <a:r>
              <a:rPr lang="en-US" sz="3200" dirty="0" err="1">
                <a:latin typeface="Arial"/>
              </a:rPr>
              <a:t>dʒulaɪ</a:t>
            </a:r>
            <a:r>
              <a:rPr lang="en-US" sz="3200" dirty="0">
                <a:latin typeface="Arial"/>
              </a:rPr>
              <a:t>] 		</a:t>
            </a:r>
            <a:r>
              <a:rPr lang="en-US" sz="3200" dirty="0">
                <a:solidFill>
                  <a:srgbClr val="C5000B"/>
                </a:solidFill>
                <a:latin typeface="Arial"/>
              </a:rPr>
              <a:t>July</a:t>
            </a:r>
            <a:endParaRPr dirty="0"/>
          </a:p>
          <a:p>
            <a:pPr lvl="1">
              <a:spcBef>
                <a:spcPts val="1200"/>
              </a:spcBef>
              <a:buSzPct val="75000"/>
            </a:pPr>
            <a:r>
              <a:rPr lang="en-US" sz="3200" dirty="0">
                <a:latin typeface="Arial"/>
              </a:rPr>
              <a:t>(2) [</a:t>
            </a:r>
            <a:r>
              <a:rPr lang="en-US" sz="3200" dirty="0" err="1">
                <a:latin typeface="Arial"/>
              </a:rPr>
              <a:t>θɪŋk</a:t>
            </a:r>
            <a:r>
              <a:rPr lang="en-US" sz="3200" dirty="0">
                <a:latin typeface="Arial"/>
              </a:rPr>
              <a:t>]	 	</a:t>
            </a:r>
            <a:r>
              <a:rPr lang="en-US" sz="3200" dirty="0">
                <a:solidFill>
                  <a:srgbClr val="C5000B"/>
                </a:solidFill>
                <a:latin typeface="Arial"/>
              </a:rPr>
              <a:t>think</a:t>
            </a:r>
            <a:endParaRPr dirty="0"/>
          </a:p>
          <a:p>
            <a:pPr lvl="1">
              <a:spcBef>
                <a:spcPts val="1200"/>
              </a:spcBef>
              <a:buSzPct val="75000"/>
            </a:pPr>
            <a:r>
              <a:rPr lang="en-US" sz="3200" dirty="0">
                <a:latin typeface="Arial"/>
              </a:rPr>
              <a:t>(3) [</a:t>
            </a:r>
            <a:r>
              <a:rPr lang="en-US" sz="3200" dirty="0" err="1">
                <a:latin typeface="Arial"/>
              </a:rPr>
              <a:t>ðɛn</a:t>
            </a:r>
            <a:r>
              <a:rPr lang="en-US" sz="3200" dirty="0">
                <a:latin typeface="Arial"/>
              </a:rPr>
              <a:t>] 		</a:t>
            </a:r>
            <a:r>
              <a:rPr lang="en-US" sz="3200" dirty="0">
                <a:solidFill>
                  <a:srgbClr val="C5000B"/>
                </a:solidFill>
                <a:latin typeface="Arial"/>
              </a:rPr>
              <a:t>then</a:t>
            </a:r>
            <a:endParaRPr dirty="0"/>
          </a:p>
          <a:p>
            <a:pPr lvl="1">
              <a:spcBef>
                <a:spcPts val="1200"/>
              </a:spcBef>
              <a:buSzPct val="75000"/>
            </a:pPr>
            <a:r>
              <a:rPr lang="en-US" sz="3200" dirty="0">
                <a:latin typeface="Arial"/>
              </a:rPr>
              <a:t>(4) [</a:t>
            </a:r>
            <a:r>
              <a:rPr lang="en-US" sz="3200" dirty="0" err="1">
                <a:latin typeface="Arial"/>
              </a:rPr>
              <a:t>mɛʒər</a:t>
            </a:r>
            <a:r>
              <a:rPr lang="en-US" sz="3200" dirty="0">
                <a:latin typeface="Arial"/>
              </a:rPr>
              <a:t>] 		</a:t>
            </a:r>
            <a:r>
              <a:rPr lang="en-US" sz="3200" dirty="0">
                <a:solidFill>
                  <a:srgbClr val="C5000B"/>
                </a:solidFill>
                <a:latin typeface="Arial"/>
              </a:rPr>
              <a:t>measure</a:t>
            </a:r>
            <a:endParaRPr dirty="0"/>
          </a:p>
          <a:p>
            <a:pPr lvl="1">
              <a:spcBef>
                <a:spcPts val="1200"/>
              </a:spcBef>
              <a:buSzPct val="75000"/>
            </a:pPr>
            <a:r>
              <a:rPr lang="en-US" sz="3200" dirty="0">
                <a:latin typeface="Arial"/>
              </a:rPr>
              <a:t>(5) [</a:t>
            </a:r>
            <a:r>
              <a:rPr lang="en-US" sz="3200" dirty="0" err="1">
                <a:latin typeface="Arial"/>
              </a:rPr>
              <a:t>mɛnʃən</a:t>
            </a:r>
            <a:r>
              <a:rPr lang="en-US" sz="3200" dirty="0">
                <a:latin typeface="Arial"/>
              </a:rPr>
              <a:t>]		</a:t>
            </a:r>
            <a:r>
              <a:rPr lang="en-US" sz="3200" dirty="0">
                <a:solidFill>
                  <a:srgbClr val="C5000B"/>
                </a:solidFill>
                <a:latin typeface="Arial"/>
              </a:rPr>
              <a:t>mention</a:t>
            </a:r>
            <a:endParaRPr dirty="0"/>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 name="TextShape 1"/>
          <p:cNvSpPr txBox="1"/>
          <p:nvPr/>
        </p:nvSpPr>
        <p:spPr>
          <a:xfrm>
            <a:off x="504000" y="301320"/>
            <a:ext cx="9071640" cy="1262160"/>
          </a:xfrm>
          <a:prstGeom prst="rect">
            <a:avLst/>
          </a:prstGeom>
          <a:noFill/>
          <a:ln>
            <a:noFill/>
          </a:ln>
        </p:spPr>
        <p:txBody>
          <a:bodyPr lIns="0" tIns="0" rIns="0" bIns="0" anchor="ctr"/>
          <a:lstStyle/>
          <a:p>
            <a:pPr algn="ctr"/>
            <a:r>
              <a:rPr lang="en-US" sz="4400">
                <a:latin typeface="Arial"/>
              </a:rPr>
              <a:t>Next week</a:t>
            </a:r>
            <a:endParaRPr/>
          </a:p>
        </p:txBody>
      </p:sp>
      <p:sp>
        <p:nvSpPr>
          <p:cNvPr id="216" name="TextShape 2"/>
          <p:cNvSpPr txBox="1"/>
          <p:nvPr/>
        </p:nvSpPr>
        <p:spPr>
          <a:xfrm>
            <a:off x="504000" y="1769040"/>
            <a:ext cx="8870040" cy="4384800"/>
          </a:xfrm>
          <a:prstGeom prst="rect">
            <a:avLst/>
          </a:prstGeom>
          <a:noFill/>
          <a:ln>
            <a:noFill/>
          </a:ln>
        </p:spPr>
        <p:txBody>
          <a:bodyPr lIns="0" tIns="0" rIns="0" bIns="0"/>
          <a:lstStyle/>
          <a:p>
            <a:pPr marL="457200" indent="-457200">
              <a:buSzPct val="45000"/>
              <a:buFont typeface="Arial" panose="020B0604020202020204" pitchFamily="34" charset="0"/>
              <a:buChar char="•"/>
            </a:pPr>
            <a:r>
              <a:rPr lang="en-US" sz="3200" dirty="0">
                <a:latin typeface="Arial"/>
              </a:rPr>
              <a:t>Vowels and stress</a:t>
            </a:r>
            <a:endParaRPr dirty="0"/>
          </a:p>
        </p:txBody>
      </p:sp>
      <p:pic>
        <p:nvPicPr>
          <p:cNvPr id="3" name="Picture 2">
            <a:extLst>
              <a:ext uri="{FF2B5EF4-FFF2-40B4-BE49-F238E27FC236}">
                <a16:creationId xmlns:a16="http://schemas.microsoft.com/office/drawing/2014/main" id="{5E93C38D-7D68-4776-9E60-957F915E76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06712" y="2514600"/>
            <a:ext cx="4846637" cy="4846637"/>
          </a:xfrm>
          <a:prstGeom prst="rect">
            <a:avLst/>
          </a:prstGeom>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TextShape 1"/>
          <p:cNvSpPr txBox="1"/>
          <p:nvPr/>
        </p:nvSpPr>
        <p:spPr>
          <a:xfrm>
            <a:off x="504000" y="301320"/>
            <a:ext cx="9071640" cy="1262160"/>
          </a:xfrm>
          <a:prstGeom prst="rect">
            <a:avLst/>
          </a:prstGeom>
          <a:noFill/>
          <a:ln>
            <a:noFill/>
          </a:ln>
        </p:spPr>
        <p:txBody>
          <a:bodyPr lIns="0" tIns="0" rIns="0" bIns="0" anchor="ctr"/>
          <a:lstStyle/>
          <a:p>
            <a:pPr algn="ctr"/>
            <a:r>
              <a:rPr lang="en-US" sz="4400">
                <a:latin typeface="Arial"/>
              </a:rPr>
              <a:t>Listening to unfamiliar languages</a:t>
            </a:r>
            <a:endParaRPr/>
          </a:p>
        </p:txBody>
      </p:sp>
      <p:sp>
        <p:nvSpPr>
          <p:cNvPr id="57" name="TextShape 2"/>
          <p:cNvSpPr txBox="1"/>
          <p:nvPr/>
        </p:nvSpPr>
        <p:spPr>
          <a:xfrm>
            <a:off x="504000" y="1920240"/>
            <a:ext cx="8870040" cy="5303520"/>
          </a:xfrm>
          <a:prstGeom prst="rect">
            <a:avLst/>
          </a:prstGeom>
          <a:noFill/>
          <a:ln>
            <a:noFill/>
          </a:ln>
        </p:spPr>
        <p:txBody>
          <a:bodyPr lIns="0" tIns="0" rIns="0" bIns="0"/>
          <a:lstStyle/>
          <a:p>
            <a:pPr marL="457200" indent="-457200">
              <a:spcBef>
                <a:spcPts val="1200"/>
              </a:spcBef>
              <a:buSzPct val="45000"/>
              <a:buFont typeface="Arial" panose="020B0604020202020204" pitchFamily="34" charset="0"/>
              <a:buChar char="•"/>
            </a:pPr>
            <a:r>
              <a:rPr lang="en-US" sz="3200" dirty="0">
                <a:latin typeface="Arial"/>
              </a:rPr>
              <a:t>Common thoughts when hearing an unfamiliar language: </a:t>
            </a:r>
            <a:endParaRPr dirty="0"/>
          </a:p>
          <a:p>
            <a:pPr marL="914400" lvl="1" indent="-457200">
              <a:spcBef>
                <a:spcPts val="1200"/>
              </a:spcBef>
              <a:buSzPct val="75000"/>
              <a:buFont typeface="Arial" panose="020B0604020202020204" pitchFamily="34" charset="0"/>
              <a:buChar char="•"/>
            </a:pPr>
            <a:r>
              <a:rPr lang="en-US" sz="2800" dirty="0">
                <a:latin typeface="Arial"/>
              </a:rPr>
              <a:t>“Why are they speaking so quickly? How can anyone understand this??”</a:t>
            </a:r>
            <a:endParaRPr dirty="0"/>
          </a:p>
          <a:p>
            <a:pPr marL="914400" lvl="1" indent="-457200">
              <a:spcBef>
                <a:spcPts val="1200"/>
              </a:spcBef>
              <a:buSzPct val="75000"/>
              <a:buFont typeface="Arial" panose="020B0604020202020204" pitchFamily="34" charset="0"/>
              <a:buChar char="•"/>
            </a:pPr>
            <a:r>
              <a:rPr lang="en-US" sz="2800" dirty="0">
                <a:latin typeface="Arial"/>
              </a:rPr>
              <a:t>“How do people make these sounds? Why is this language so hard to pronounce??”</a:t>
            </a:r>
            <a:endParaRPr dirty="0"/>
          </a:p>
          <a:p>
            <a:pPr marL="285750" indent="-285750">
              <a:spcBef>
                <a:spcPts val="1200"/>
              </a:spcBef>
              <a:buSzPct val="45000"/>
              <a:buFont typeface="Arial" panose="020B0604020202020204" pitchFamily="34" charset="0"/>
              <a:buChar char="•"/>
            </a:pPr>
            <a:endParaRPr dirty="0"/>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8" name="TextShape 1"/>
          <p:cNvSpPr txBox="1"/>
          <p:nvPr/>
        </p:nvSpPr>
        <p:spPr>
          <a:xfrm>
            <a:off x="504000" y="301320"/>
            <a:ext cx="9071640" cy="1262160"/>
          </a:xfrm>
          <a:prstGeom prst="rect">
            <a:avLst/>
          </a:prstGeom>
          <a:noFill/>
          <a:ln>
            <a:noFill/>
          </a:ln>
        </p:spPr>
        <p:txBody>
          <a:bodyPr lIns="0" tIns="0" rIns="0" bIns="0" anchor="ctr"/>
          <a:lstStyle/>
          <a:p>
            <a:pPr algn="ctr"/>
            <a:r>
              <a:rPr lang="en-US" sz="4400">
                <a:latin typeface="Arial"/>
              </a:rPr>
              <a:t>The language experts</a:t>
            </a:r>
            <a:endParaRPr/>
          </a:p>
        </p:txBody>
      </p:sp>
      <p:sp>
        <p:nvSpPr>
          <p:cNvPr id="59" name="TextShape 2"/>
          <p:cNvSpPr txBox="1"/>
          <p:nvPr/>
        </p:nvSpPr>
        <p:spPr>
          <a:xfrm>
            <a:off x="504000" y="1769040"/>
            <a:ext cx="8870040" cy="5180400"/>
          </a:xfrm>
          <a:prstGeom prst="rect">
            <a:avLst/>
          </a:prstGeom>
          <a:noFill/>
          <a:ln>
            <a:noFill/>
          </a:ln>
        </p:spPr>
        <p:txBody>
          <a:bodyPr lIns="0" tIns="0" rIns="0" bIns="0"/>
          <a:lstStyle/>
          <a:p>
            <a:pPr marL="457200" indent="-457200">
              <a:spcBef>
                <a:spcPts val="600"/>
              </a:spcBef>
              <a:buSzPct val="45000"/>
              <a:buFont typeface="Arial" panose="020B0604020202020204" pitchFamily="34" charset="0"/>
              <a:buChar char="•"/>
            </a:pPr>
            <a:r>
              <a:rPr lang="en-US" sz="3200" dirty="0">
                <a:latin typeface="Arial"/>
              </a:rPr>
              <a:t>Humans are, in many ways, experts in our native languages.</a:t>
            </a:r>
            <a:endParaRPr dirty="0"/>
          </a:p>
          <a:p>
            <a:pPr marL="457200" indent="-457200">
              <a:spcBef>
                <a:spcPts val="600"/>
              </a:spcBef>
              <a:buSzPct val="45000"/>
              <a:buFont typeface="Arial" panose="020B0604020202020204" pitchFamily="34" charset="0"/>
              <a:buChar char="•"/>
            </a:pPr>
            <a:r>
              <a:rPr lang="en-US" sz="3200" dirty="0">
                <a:latin typeface="Arial"/>
              </a:rPr>
              <a:t>When we speak, we automatically coordinate our muscles to form the appropriate sound sequence.</a:t>
            </a:r>
            <a:endParaRPr dirty="0"/>
          </a:p>
          <a:p>
            <a:pPr marL="457200" indent="-457200">
              <a:spcBef>
                <a:spcPts val="600"/>
              </a:spcBef>
              <a:buSzPct val="45000"/>
              <a:buFont typeface="Arial" panose="020B0604020202020204" pitchFamily="34" charset="0"/>
              <a:buChar char="•"/>
            </a:pPr>
            <a:r>
              <a:rPr lang="en-US" sz="3200" dirty="0">
                <a:latin typeface="Arial"/>
              </a:rPr>
              <a:t>When we hear a language we know, our brain automatically breaks it up and analyzes it.</a:t>
            </a:r>
            <a:endParaRPr dirty="0"/>
          </a:p>
          <a:p>
            <a:pPr marL="457200" indent="-457200">
              <a:spcBef>
                <a:spcPts val="600"/>
              </a:spcBef>
              <a:buSzPct val="45000"/>
              <a:buFont typeface="Arial" panose="020B0604020202020204" pitchFamily="34" charset="0"/>
              <a:buChar char="•"/>
            </a:pPr>
            <a:r>
              <a:rPr lang="en-US" sz="3200" dirty="0">
                <a:latin typeface="Arial"/>
              </a:rPr>
              <a:t>These processes are invisible to us and seem easy.</a:t>
            </a:r>
            <a:endParaRPr dirty="0"/>
          </a:p>
          <a:p>
            <a:pPr marL="914400" lvl="1" indent="-457200">
              <a:spcBef>
                <a:spcPts val="600"/>
              </a:spcBef>
              <a:buSzPct val="75000"/>
              <a:buFont typeface="Arial" panose="020B0604020202020204" pitchFamily="34" charset="0"/>
              <a:buChar char="•"/>
            </a:pPr>
            <a:r>
              <a:rPr lang="en-US" sz="2800" dirty="0">
                <a:latin typeface="Arial"/>
              </a:rPr>
              <a:t>But in fact, they are so complex that we have yet to train a computer to reliably do any of them.</a:t>
            </a:r>
            <a:endParaRPr dirty="0"/>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TextShape 1"/>
          <p:cNvSpPr txBox="1"/>
          <p:nvPr/>
        </p:nvSpPr>
        <p:spPr>
          <a:xfrm>
            <a:off x="504000" y="301320"/>
            <a:ext cx="9071640" cy="1262160"/>
          </a:xfrm>
          <a:prstGeom prst="rect">
            <a:avLst/>
          </a:prstGeom>
          <a:noFill/>
          <a:ln>
            <a:noFill/>
          </a:ln>
        </p:spPr>
        <p:txBody>
          <a:bodyPr lIns="0" tIns="0" rIns="0" bIns="0" anchor="ctr"/>
          <a:lstStyle/>
          <a:p>
            <a:pPr algn="ctr"/>
            <a:r>
              <a:rPr lang="en-US" sz="4400">
                <a:latin typeface="Arial"/>
              </a:rPr>
              <a:t>The speech chain</a:t>
            </a:r>
            <a:endParaRPr/>
          </a:p>
        </p:txBody>
      </p:sp>
      <p:sp>
        <p:nvSpPr>
          <p:cNvPr id="61" name="TextShape 2"/>
          <p:cNvSpPr txBox="1"/>
          <p:nvPr/>
        </p:nvSpPr>
        <p:spPr>
          <a:xfrm>
            <a:off x="504000" y="1920240"/>
            <a:ext cx="8870040" cy="4233240"/>
          </a:xfrm>
          <a:prstGeom prst="rect">
            <a:avLst/>
          </a:prstGeom>
          <a:noFill/>
          <a:ln>
            <a:noFill/>
          </a:ln>
        </p:spPr>
        <p:txBody>
          <a:bodyPr lIns="0" tIns="0" rIns="0" bIns="0"/>
          <a:lstStyle/>
          <a:p>
            <a:pPr marL="457200" indent="-457200">
              <a:spcBef>
                <a:spcPts val="1200"/>
              </a:spcBef>
              <a:buSzPct val="45000"/>
              <a:buFont typeface="Arial" panose="020B0604020202020204" pitchFamily="34" charset="0"/>
              <a:buChar char="•"/>
            </a:pPr>
            <a:r>
              <a:rPr lang="en-US" sz="3200" dirty="0">
                <a:latin typeface="Arial"/>
              </a:rPr>
              <a:t>What steps are involved in the speaking and listening process?</a:t>
            </a:r>
            <a:endParaRPr dirty="0"/>
          </a:p>
          <a:p>
            <a:pPr marL="457200" indent="-457200">
              <a:spcBef>
                <a:spcPts val="1200"/>
              </a:spcBef>
              <a:buSzPct val="45000"/>
              <a:buFont typeface="Arial" panose="020B0604020202020204" pitchFamily="34" charset="0"/>
              <a:buChar char="•"/>
            </a:pPr>
            <a:r>
              <a:rPr lang="en-US" sz="3200" dirty="0">
                <a:latin typeface="Arial"/>
              </a:rPr>
              <a:t>Although the speaker and hearer are two different individuals, we can conceive of the production and perception of speech as a single </a:t>
            </a:r>
            <a:r>
              <a:rPr lang="en-US" sz="3200" b="1" dirty="0">
                <a:latin typeface="Arial"/>
              </a:rPr>
              <a:t>speech chain</a:t>
            </a:r>
            <a:r>
              <a:rPr lang="en-US" sz="3200" dirty="0">
                <a:latin typeface="Arial"/>
              </a:rPr>
              <a:t>.</a:t>
            </a:r>
            <a:endParaRPr dirty="0"/>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ln>
          <a:noFill/>
        </a:ln>
      </a:spPr>
      <a:bodyPr lIns="0" tIns="0" rIns="0" bIns="0"/>
      <a:lstStyle>
        <a:defPPr marL="457200" indent="-457200">
          <a:spcBef>
            <a:spcPts val="1200"/>
          </a:spcBef>
          <a:buSzPct val="45000"/>
          <a:buFont typeface="Arial" panose="020B0604020202020204" pitchFamily="34" charset="0"/>
          <a:buChar char="•"/>
          <a:defRPr sz="3200" dirty="0">
            <a:latin typeface="Arial"/>
          </a:defRPr>
        </a:defPPr>
      </a:lstStyle>
    </a:txDef>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411122</TotalTime>
  <Words>3148</Words>
  <Application>Microsoft Office PowerPoint</Application>
  <PresentationFormat>Custom</PresentationFormat>
  <Paragraphs>414</Paragraphs>
  <Slides>69</Slides>
  <Notes>0</Notes>
  <HiddenSlides>0</HiddenSlides>
  <MMClips>4</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69</vt:i4>
      </vt:variant>
    </vt:vector>
  </HeadingPairs>
  <TitlesOfParts>
    <vt:vector size="74" baseType="lpstr">
      <vt:lpstr>Doulos SIL</vt:lpstr>
      <vt:lpstr>StarSymbol</vt:lpstr>
      <vt:lpstr>Arial</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Starr</dc:creator>
  <cp:lastModifiedBy>Rebecca Starr</cp:lastModifiedBy>
  <cp:revision>567</cp:revision>
  <dcterms:created xsi:type="dcterms:W3CDTF">2014-07-11T21:14:28Z</dcterms:created>
  <dcterms:modified xsi:type="dcterms:W3CDTF">2025-01-20T08:47:56Z</dcterms:modified>
  <dc:language>en-US</dc:language>
</cp:coreProperties>
</file>